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rts/chartEx1.xml" ContentType="application/vnd.ms-office.chartex+xml"/>
  <Override PartName="/ppt/charts/style1.xml" ContentType="application/vnd.ms-office.chartstyle+xml"/>
  <Override PartName="/ppt/charts/colors1.xml" ContentType="application/vnd.ms-office.chartcolorstyl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2.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99" r:id="rId1"/>
  </p:sldMasterIdLst>
  <p:notesMasterIdLst>
    <p:notesMasterId r:id="rId32"/>
  </p:notesMasterIdLst>
  <p:sldIdLst>
    <p:sldId id="258" r:id="rId2"/>
    <p:sldId id="287" r:id="rId3"/>
    <p:sldId id="293" r:id="rId4"/>
    <p:sldId id="288" r:id="rId5"/>
    <p:sldId id="264" r:id="rId6"/>
    <p:sldId id="266" r:id="rId7"/>
    <p:sldId id="290" r:id="rId8"/>
    <p:sldId id="291" r:id="rId9"/>
    <p:sldId id="265" r:id="rId10"/>
    <p:sldId id="268" r:id="rId11"/>
    <p:sldId id="269" r:id="rId12"/>
    <p:sldId id="270" r:id="rId13"/>
    <p:sldId id="272" r:id="rId14"/>
    <p:sldId id="273" r:id="rId15"/>
    <p:sldId id="274" r:id="rId16"/>
    <p:sldId id="275" r:id="rId17"/>
    <p:sldId id="276" r:id="rId18"/>
    <p:sldId id="277" r:id="rId19"/>
    <p:sldId id="278" r:id="rId20"/>
    <p:sldId id="279" r:id="rId21"/>
    <p:sldId id="261" r:id="rId22"/>
    <p:sldId id="280" r:id="rId23"/>
    <p:sldId id="281" r:id="rId24"/>
    <p:sldId id="282" r:id="rId25"/>
    <p:sldId id="283" r:id="rId26"/>
    <p:sldId id="285" r:id="rId27"/>
    <p:sldId id="284" r:id="rId28"/>
    <p:sldId id="289" r:id="rId29"/>
    <p:sldId id="286" r:id="rId30"/>
    <p:sldId id="292" r:id="rId3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89954"/>
  </p:normalViewPr>
  <p:slideViewPr>
    <p:cSldViewPr snapToGrid="0">
      <p:cViewPr varScale="1">
        <p:scale>
          <a:sx n="100" d="100"/>
          <a:sy n="100" d="100"/>
        </p:scale>
        <p:origin x="1000"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charts/_rels/chartEx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oleObject" Target="Book1" TargetMode="External"/></Relationships>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Sheet1!$B$29:$B$33</cx:f>
        <cx:lvl ptCount="5">
          <cx:pt idx="0">BLEU</cx:pt>
          <cx:pt idx="1">ROUGE-1</cx:pt>
          <cx:pt idx="2">ROUGE-2</cx:pt>
          <cx:pt idx="3">ROUGE-3</cx:pt>
          <cx:pt idx="4">METEOR</cx:pt>
        </cx:lvl>
      </cx:strDim>
      <cx:numDim type="val">
        <cx:f>Sheet1!$C$29:$C$33</cx:f>
        <cx:lvl ptCount="5" formatCode="General">
          <cx:pt idx="0">0.91000000000000003</cx:pt>
          <cx:pt idx="1">0.72999999999999998</cx:pt>
          <cx:pt idx="2">0.81999999999999995</cx:pt>
          <cx:pt idx="3">0.83999999999999997</cx:pt>
          <cx:pt idx="4">0.85999999999999999</cx:pt>
        </cx:lvl>
      </cx:numDim>
    </cx:data>
  </cx:chartData>
  <cx:chart>
    <cx:title pos="t" align="ctr" overlay="0">
      <cx:tx>
        <cx:txData>
          <cx:v>Evaluation Metrics</cx:v>
        </cx:txData>
      </cx:tx>
      <cx:txPr>
        <a:bodyPr spcFirstLastPara="1" vertOverflow="ellipsis" horzOverflow="overflow" wrap="square" lIns="0" tIns="0" rIns="0" bIns="0" anchor="ctr" anchorCtr="1"/>
        <a:lstStyle/>
        <a:p>
          <a:pPr algn="ctr" rtl="0">
            <a:defRPr/>
          </a:pPr>
          <a:r>
            <a:rPr lang="en-US" sz="1600" b="1" i="0" u="none" strike="noStrike" spc="100" baseline="0">
              <a:solidFill>
                <a:sysClr val="window" lastClr="FFFFFF">
                  <a:lumMod val="95000"/>
                </a:sysClr>
              </a:solidFill>
              <a:effectLst>
                <a:outerShdw blurRad="50800" dist="38100" dir="5400000" algn="t" rotWithShape="0">
                  <a:prstClr val="black">
                    <a:alpha val="40000"/>
                  </a:prstClr>
                </a:outerShdw>
              </a:effectLst>
              <a:latin typeface="Aptos Narrow" panose="02110004020202020204"/>
            </a:rPr>
            <a:t>Evaluation Metrics</a:t>
          </a:r>
        </a:p>
      </cx:txPr>
    </cx:title>
    <cx:plotArea>
      <cx:plotAreaRegion>
        <cx:series layoutId="clusteredColumn" uniqueId="{4F41144C-3796-1B42-863A-C8D38C41974E}" formatIdx="0">
          <cx:tx>
            <cx:txData>
              <cx:f>Sheet1!$C$28</cx:f>
              <cx:v>Score</cx:v>
            </cx:txData>
          </cx:tx>
          <cx:spPr>
            <a:gradFill flip="none" rotWithShape="1">
              <a:gsLst>
                <a:gs pos="0">
                  <a:schemeClr val="accent5">
                    <a:lumMod val="60000"/>
                    <a:lumOff val="40000"/>
                    <a:tint val="66000"/>
                    <a:satMod val="160000"/>
                  </a:schemeClr>
                </a:gs>
                <a:gs pos="50000">
                  <a:schemeClr val="accent5">
                    <a:lumMod val="60000"/>
                    <a:lumOff val="40000"/>
                    <a:tint val="44500"/>
                    <a:satMod val="160000"/>
                  </a:schemeClr>
                </a:gs>
                <a:gs pos="100000">
                  <a:schemeClr val="accent5">
                    <a:lumMod val="60000"/>
                    <a:lumOff val="40000"/>
                    <a:tint val="23500"/>
                    <a:satMod val="160000"/>
                  </a:schemeClr>
                </a:gs>
              </a:gsLst>
              <a:lin ang="2700000" scaled="1"/>
              <a:tileRect/>
            </a:gradFill>
          </cx:spPr>
          <cx:dataId val="0"/>
          <cx:layoutPr>
            <cx:aggregation/>
          </cx:layoutPr>
        </cx:series>
      </cx:plotAreaRegion>
      <cx:axis id="0">
        <cx:catScaling gapWidth="0"/>
        <cx:tickLabels/>
      </cx:axis>
      <cx:axis id="1">
        <cx:valScaling/>
        <cx:majorGridlines/>
        <cx:tickLabels/>
      </cx:axis>
    </cx:plotArea>
  </cx:chart>
  <cx:spPr>
    <a:ln>
      <a:solidFill>
        <a:schemeClr val="tx1"/>
      </a:solidFill>
    </a:ln>
  </cx:spPr>
</cx: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66">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diagrams/_rels/data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diagrams/_rels/data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svg"/><Relationship Id="rId1" Type="http://schemas.openxmlformats.org/officeDocument/2006/relationships/image" Target="../media/image15.png"/><Relationship Id="rId4" Type="http://schemas.openxmlformats.org/officeDocument/2006/relationships/image" Target="../media/image18.svg"/></Relationships>
</file>

<file path=ppt/diagrams/_rels/data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svg"/><Relationship Id="rId1" Type="http://schemas.openxmlformats.org/officeDocument/2006/relationships/image" Target="../media/image23.png"/><Relationship Id="rId4" Type="http://schemas.openxmlformats.org/officeDocument/2006/relationships/image" Target="../media/image26.svg"/></Relationships>
</file>

<file path=ppt/diagrams/_rels/data5.xml.rels><?xml version="1.0" encoding="UTF-8" standalone="yes"?>
<Relationships xmlns="http://schemas.openxmlformats.org/package/2006/relationships"><Relationship Id="rId8" Type="http://schemas.openxmlformats.org/officeDocument/2006/relationships/image" Target="../media/image51.svg"/><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image" Target="../media/image45.svg"/><Relationship Id="rId1" Type="http://schemas.openxmlformats.org/officeDocument/2006/relationships/image" Target="../media/image44.png"/><Relationship Id="rId6" Type="http://schemas.openxmlformats.org/officeDocument/2006/relationships/image" Target="../media/image49.svg"/><Relationship Id="rId5" Type="http://schemas.openxmlformats.org/officeDocument/2006/relationships/image" Target="../media/image48.png"/><Relationship Id="rId10" Type="http://schemas.openxmlformats.org/officeDocument/2006/relationships/image" Target="../media/image53.svg"/><Relationship Id="rId4" Type="http://schemas.openxmlformats.org/officeDocument/2006/relationships/image" Target="../media/image47.svg"/><Relationship Id="rId9" Type="http://schemas.openxmlformats.org/officeDocument/2006/relationships/image" Target="../media/image52.png"/></Relationships>
</file>

<file path=ppt/diagrams/_rels/data6.xml.rels><?xml version="1.0" encoding="UTF-8" standalone="yes"?>
<Relationships xmlns="http://schemas.openxmlformats.org/package/2006/relationships"><Relationship Id="rId8" Type="http://schemas.openxmlformats.org/officeDocument/2006/relationships/image" Target="../media/image61.svg"/><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image" Target="../media/image55.svg"/><Relationship Id="rId1" Type="http://schemas.openxmlformats.org/officeDocument/2006/relationships/image" Target="../media/image54.png"/><Relationship Id="rId6" Type="http://schemas.openxmlformats.org/officeDocument/2006/relationships/image" Target="../media/image59.svg"/><Relationship Id="rId5" Type="http://schemas.openxmlformats.org/officeDocument/2006/relationships/image" Target="../media/image58.png"/><Relationship Id="rId4" Type="http://schemas.openxmlformats.org/officeDocument/2006/relationships/image" Target="../media/image57.svg"/></Relationships>
</file>

<file path=ppt/diagrams/_rels/data7.xml.rels><?xml version="1.0" encoding="UTF-8" standalone="yes"?>
<Relationships xmlns="http://schemas.openxmlformats.org/package/2006/relationships"><Relationship Id="rId8" Type="http://schemas.openxmlformats.org/officeDocument/2006/relationships/image" Target="../media/image73.svg"/><Relationship Id="rId13" Type="http://schemas.openxmlformats.org/officeDocument/2006/relationships/image" Target="../media/image78.png"/><Relationship Id="rId3" Type="http://schemas.openxmlformats.org/officeDocument/2006/relationships/image" Target="../media/image68.png"/><Relationship Id="rId7" Type="http://schemas.openxmlformats.org/officeDocument/2006/relationships/image" Target="../media/image72.png"/><Relationship Id="rId12" Type="http://schemas.openxmlformats.org/officeDocument/2006/relationships/image" Target="../media/image77.svg"/><Relationship Id="rId2" Type="http://schemas.openxmlformats.org/officeDocument/2006/relationships/image" Target="../media/image67.svg"/><Relationship Id="rId1" Type="http://schemas.openxmlformats.org/officeDocument/2006/relationships/image" Target="../media/image66.png"/><Relationship Id="rId6" Type="http://schemas.openxmlformats.org/officeDocument/2006/relationships/image" Target="../media/image71.svg"/><Relationship Id="rId11" Type="http://schemas.openxmlformats.org/officeDocument/2006/relationships/image" Target="../media/image76.png"/><Relationship Id="rId5" Type="http://schemas.openxmlformats.org/officeDocument/2006/relationships/image" Target="../media/image70.png"/><Relationship Id="rId10" Type="http://schemas.openxmlformats.org/officeDocument/2006/relationships/image" Target="../media/image75.svg"/><Relationship Id="rId4" Type="http://schemas.openxmlformats.org/officeDocument/2006/relationships/image" Target="../media/image69.svg"/><Relationship Id="rId9" Type="http://schemas.openxmlformats.org/officeDocument/2006/relationships/image" Target="../media/image74.png"/><Relationship Id="rId14" Type="http://schemas.openxmlformats.org/officeDocument/2006/relationships/image" Target="../media/image79.svg"/></Relationships>
</file>

<file path=ppt/diagrams/_rels/drawing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diagrams/_rels/drawing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svg"/><Relationship Id="rId1" Type="http://schemas.openxmlformats.org/officeDocument/2006/relationships/image" Target="../media/image15.png"/><Relationship Id="rId4" Type="http://schemas.openxmlformats.org/officeDocument/2006/relationships/image" Target="../media/image18.svg"/></Relationships>
</file>

<file path=ppt/diagrams/_rels/drawing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svg"/><Relationship Id="rId1" Type="http://schemas.openxmlformats.org/officeDocument/2006/relationships/image" Target="../media/image23.png"/><Relationship Id="rId4" Type="http://schemas.openxmlformats.org/officeDocument/2006/relationships/image" Target="../media/image26.svg"/></Relationships>
</file>

<file path=ppt/diagrams/_rels/drawing5.xml.rels><?xml version="1.0" encoding="UTF-8" standalone="yes"?>
<Relationships xmlns="http://schemas.openxmlformats.org/package/2006/relationships"><Relationship Id="rId8" Type="http://schemas.openxmlformats.org/officeDocument/2006/relationships/image" Target="../media/image51.svg"/><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image" Target="../media/image45.svg"/><Relationship Id="rId1" Type="http://schemas.openxmlformats.org/officeDocument/2006/relationships/image" Target="../media/image44.png"/><Relationship Id="rId6" Type="http://schemas.openxmlformats.org/officeDocument/2006/relationships/image" Target="../media/image49.svg"/><Relationship Id="rId5" Type="http://schemas.openxmlformats.org/officeDocument/2006/relationships/image" Target="../media/image48.png"/><Relationship Id="rId10" Type="http://schemas.openxmlformats.org/officeDocument/2006/relationships/image" Target="../media/image53.svg"/><Relationship Id="rId4" Type="http://schemas.openxmlformats.org/officeDocument/2006/relationships/image" Target="../media/image47.svg"/><Relationship Id="rId9" Type="http://schemas.openxmlformats.org/officeDocument/2006/relationships/image" Target="../media/image52.png"/></Relationships>
</file>

<file path=ppt/diagrams/_rels/drawing6.xml.rels><?xml version="1.0" encoding="UTF-8" standalone="yes"?>
<Relationships xmlns="http://schemas.openxmlformats.org/package/2006/relationships"><Relationship Id="rId8" Type="http://schemas.openxmlformats.org/officeDocument/2006/relationships/image" Target="../media/image61.svg"/><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image" Target="../media/image55.svg"/><Relationship Id="rId1" Type="http://schemas.openxmlformats.org/officeDocument/2006/relationships/image" Target="../media/image54.png"/><Relationship Id="rId6" Type="http://schemas.openxmlformats.org/officeDocument/2006/relationships/image" Target="../media/image59.svg"/><Relationship Id="rId5" Type="http://schemas.openxmlformats.org/officeDocument/2006/relationships/image" Target="../media/image58.png"/><Relationship Id="rId4" Type="http://schemas.openxmlformats.org/officeDocument/2006/relationships/image" Target="../media/image57.svg"/></Relationships>
</file>

<file path=ppt/diagrams/_rels/drawing7.xml.rels><?xml version="1.0" encoding="UTF-8" standalone="yes"?>
<Relationships xmlns="http://schemas.openxmlformats.org/package/2006/relationships"><Relationship Id="rId8" Type="http://schemas.openxmlformats.org/officeDocument/2006/relationships/image" Target="../media/image73.svg"/><Relationship Id="rId13" Type="http://schemas.openxmlformats.org/officeDocument/2006/relationships/image" Target="../media/image78.png"/><Relationship Id="rId3" Type="http://schemas.openxmlformats.org/officeDocument/2006/relationships/image" Target="../media/image68.png"/><Relationship Id="rId7" Type="http://schemas.openxmlformats.org/officeDocument/2006/relationships/image" Target="../media/image72.png"/><Relationship Id="rId12" Type="http://schemas.openxmlformats.org/officeDocument/2006/relationships/image" Target="../media/image77.svg"/><Relationship Id="rId2" Type="http://schemas.openxmlformats.org/officeDocument/2006/relationships/image" Target="../media/image67.svg"/><Relationship Id="rId1" Type="http://schemas.openxmlformats.org/officeDocument/2006/relationships/image" Target="../media/image66.png"/><Relationship Id="rId6" Type="http://schemas.openxmlformats.org/officeDocument/2006/relationships/image" Target="../media/image71.svg"/><Relationship Id="rId11" Type="http://schemas.openxmlformats.org/officeDocument/2006/relationships/image" Target="../media/image76.png"/><Relationship Id="rId5" Type="http://schemas.openxmlformats.org/officeDocument/2006/relationships/image" Target="../media/image70.png"/><Relationship Id="rId10" Type="http://schemas.openxmlformats.org/officeDocument/2006/relationships/image" Target="../media/image75.svg"/><Relationship Id="rId4" Type="http://schemas.openxmlformats.org/officeDocument/2006/relationships/image" Target="../media/image69.svg"/><Relationship Id="rId9" Type="http://schemas.openxmlformats.org/officeDocument/2006/relationships/image" Target="../media/image74.png"/><Relationship Id="rId14" Type="http://schemas.openxmlformats.org/officeDocument/2006/relationships/image" Target="../media/image79.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B171670-CD80-4FB7-B686-512761B28992}"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30648616-506D-4551-880B-C992D8594106}">
      <dgm:prSet/>
      <dgm:spPr/>
      <dgm:t>
        <a:bodyPr/>
        <a:lstStyle/>
        <a:p>
          <a:r>
            <a:rPr lang="en-US" dirty="0">
              <a:solidFill>
                <a:schemeClr val="accent5">
                  <a:lumMod val="60000"/>
                  <a:lumOff val="40000"/>
                </a:schemeClr>
              </a:solidFill>
            </a:rPr>
            <a:t>Topic</a:t>
          </a:r>
          <a:r>
            <a:rPr lang="en-US" dirty="0"/>
            <a:t>: High Rish Project - AI in Healthcare</a:t>
          </a:r>
        </a:p>
      </dgm:t>
    </dgm:pt>
    <dgm:pt modelId="{FED30DA6-351D-4CFD-AFB8-2934955CC208}" type="parTrans" cxnId="{C1321D14-6AFC-416C-95BA-DA112B13E7AE}">
      <dgm:prSet/>
      <dgm:spPr/>
      <dgm:t>
        <a:bodyPr/>
        <a:lstStyle/>
        <a:p>
          <a:endParaRPr lang="en-US"/>
        </a:p>
      </dgm:t>
    </dgm:pt>
    <dgm:pt modelId="{7EABFC69-6E5C-4797-A336-80B94B36B431}" type="sibTrans" cxnId="{C1321D14-6AFC-416C-95BA-DA112B13E7AE}">
      <dgm:prSet/>
      <dgm:spPr/>
      <dgm:t>
        <a:bodyPr/>
        <a:lstStyle/>
        <a:p>
          <a:endParaRPr lang="en-US"/>
        </a:p>
      </dgm:t>
    </dgm:pt>
    <dgm:pt modelId="{E81C5CBC-EA37-4D31-B554-1165EAB58514}">
      <dgm:prSet/>
      <dgm:spPr/>
      <dgm:t>
        <a:bodyPr/>
        <a:lstStyle/>
        <a:p>
          <a:r>
            <a:rPr lang="en-US" dirty="0">
              <a:solidFill>
                <a:schemeClr val="accent5">
                  <a:lumMod val="60000"/>
                  <a:lumOff val="40000"/>
                </a:schemeClr>
              </a:solidFill>
            </a:rPr>
            <a:t>Tool and Algorithms</a:t>
          </a:r>
          <a:r>
            <a:rPr lang="en-US" dirty="0"/>
            <a:t>: Gemini Pro, Python, LangGraph, RAG Graph, LLM-Agents</a:t>
          </a:r>
        </a:p>
      </dgm:t>
    </dgm:pt>
    <dgm:pt modelId="{331341E2-C03C-4325-9BBE-573C9866B542}" type="parTrans" cxnId="{EA778C18-D2D8-401A-8254-F6C64984E6A4}">
      <dgm:prSet/>
      <dgm:spPr/>
      <dgm:t>
        <a:bodyPr/>
        <a:lstStyle/>
        <a:p>
          <a:endParaRPr lang="en-US"/>
        </a:p>
      </dgm:t>
    </dgm:pt>
    <dgm:pt modelId="{D300C111-F468-4C5A-A918-998E5662448A}" type="sibTrans" cxnId="{EA778C18-D2D8-401A-8254-F6C64984E6A4}">
      <dgm:prSet/>
      <dgm:spPr/>
      <dgm:t>
        <a:bodyPr/>
        <a:lstStyle/>
        <a:p>
          <a:endParaRPr lang="en-US"/>
        </a:p>
      </dgm:t>
    </dgm:pt>
    <dgm:pt modelId="{B469D48C-DF2A-4111-9154-BC07D6DCFD53}">
      <dgm:prSet/>
      <dgm:spPr/>
      <dgm:t>
        <a:bodyPr/>
        <a:lstStyle/>
        <a:p>
          <a:r>
            <a:rPr lang="en-US" dirty="0">
              <a:solidFill>
                <a:schemeClr val="accent5">
                  <a:lumMod val="60000"/>
                  <a:lumOff val="40000"/>
                </a:schemeClr>
              </a:solidFill>
            </a:rPr>
            <a:t>Course</a:t>
          </a:r>
          <a:r>
            <a:rPr lang="en-US" dirty="0"/>
            <a:t>: AI in Healthcare(AI 395T)</a:t>
          </a:r>
        </a:p>
      </dgm:t>
    </dgm:pt>
    <dgm:pt modelId="{FFD368F1-93E1-4522-92A8-F63FBDABABD2}" type="parTrans" cxnId="{A369F915-DF9B-4828-B85B-0A2D962E80B4}">
      <dgm:prSet/>
      <dgm:spPr/>
      <dgm:t>
        <a:bodyPr/>
        <a:lstStyle/>
        <a:p>
          <a:endParaRPr lang="en-US"/>
        </a:p>
      </dgm:t>
    </dgm:pt>
    <dgm:pt modelId="{D9B4D2CF-E340-4883-8482-F63E9C310D0C}" type="sibTrans" cxnId="{A369F915-DF9B-4828-B85B-0A2D962E80B4}">
      <dgm:prSet/>
      <dgm:spPr/>
      <dgm:t>
        <a:bodyPr/>
        <a:lstStyle/>
        <a:p>
          <a:endParaRPr lang="en-US"/>
        </a:p>
      </dgm:t>
    </dgm:pt>
    <dgm:pt modelId="{C76A76AD-B48E-4925-9A20-295D4774B82F}">
      <dgm:prSet/>
      <dgm:spPr/>
      <dgm:t>
        <a:bodyPr/>
        <a:lstStyle/>
        <a:p>
          <a:r>
            <a:rPr lang="en-US" dirty="0">
              <a:solidFill>
                <a:schemeClr val="accent5">
                  <a:lumMod val="60000"/>
                  <a:lumOff val="40000"/>
                </a:schemeClr>
              </a:solidFill>
            </a:rPr>
            <a:t>Professor</a:t>
          </a:r>
          <a:r>
            <a:rPr lang="en-US" dirty="0"/>
            <a:t>: Dr. Ying Ding</a:t>
          </a:r>
        </a:p>
      </dgm:t>
    </dgm:pt>
    <dgm:pt modelId="{83DD03AE-7A57-4310-AEEC-CFBE5656CEF6}" type="parTrans" cxnId="{05DB624E-0BD2-4A38-97E6-B406B7E642F6}">
      <dgm:prSet/>
      <dgm:spPr/>
      <dgm:t>
        <a:bodyPr/>
        <a:lstStyle/>
        <a:p>
          <a:endParaRPr lang="en-US"/>
        </a:p>
      </dgm:t>
    </dgm:pt>
    <dgm:pt modelId="{02D9551A-4069-4DAB-B1FE-C80B4026706C}" type="sibTrans" cxnId="{05DB624E-0BD2-4A38-97E6-B406B7E642F6}">
      <dgm:prSet/>
      <dgm:spPr/>
      <dgm:t>
        <a:bodyPr/>
        <a:lstStyle/>
        <a:p>
          <a:endParaRPr lang="en-US"/>
        </a:p>
      </dgm:t>
    </dgm:pt>
    <dgm:pt modelId="{C53CB3E9-23F2-4910-A10E-51BB3D89BB63}">
      <dgm:prSet/>
      <dgm:spPr/>
      <dgm:t>
        <a:bodyPr/>
        <a:lstStyle/>
        <a:p>
          <a:r>
            <a:rPr lang="en-US" dirty="0">
              <a:solidFill>
                <a:schemeClr val="accent5">
                  <a:lumMod val="60000"/>
                  <a:lumOff val="40000"/>
                </a:schemeClr>
              </a:solidFill>
            </a:rPr>
            <a:t>Prepared By</a:t>
          </a:r>
          <a:r>
            <a:rPr lang="en-US" dirty="0"/>
            <a:t>: Hemalatha Chandrasekar, Suresh Venkatesan</a:t>
          </a:r>
        </a:p>
      </dgm:t>
    </dgm:pt>
    <dgm:pt modelId="{83E9B0EB-9427-471E-8615-BF8744300528}" type="parTrans" cxnId="{008482D4-7A6A-4503-8A53-072619CBFBDB}">
      <dgm:prSet/>
      <dgm:spPr/>
      <dgm:t>
        <a:bodyPr/>
        <a:lstStyle/>
        <a:p>
          <a:endParaRPr lang="en-US"/>
        </a:p>
      </dgm:t>
    </dgm:pt>
    <dgm:pt modelId="{7FE25AE2-1572-4F72-BE6D-2E2C0B9152E0}" type="sibTrans" cxnId="{008482D4-7A6A-4503-8A53-072619CBFBDB}">
      <dgm:prSet/>
      <dgm:spPr/>
      <dgm:t>
        <a:bodyPr/>
        <a:lstStyle/>
        <a:p>
          <a:endParaRPr lang="en-US"/>
        </a:p>
      </dgm:t>
    </dgm:pt>
    <dgm:pt modelId="{6C61B1A7-341B-437B-B8F8-939419FF6BA3}" type="pres">
      <dgm:prSet presAssocID="{1B171670-CD80-4FB7-B686-512761B28992}" presName="root" presStyleCnt="0">
        <dgm:presLayoutVars>
          <dgm:dir/>
          <dgm:resizeHandles val="exact"/>
        </dgm:presLayoutVars>
      </dgm:prSet>
      <dgm:spPr/>
    </dgm:pt>
    <dgm:pt modelId="{69141DB4-9BE0-4179-960E-A25095D167A0}" type="pres">
      <dgm:prSet presAssocID="{30648616-506D-4551-880B-C992D8594106}" presName="compNode" presStyleCnt="0"/>
      <dgm:spPr/>
    </dgm:pt>
    <dgm:pt modelId="{2A561272-0ED5-4D12-8180-08CC24D69DC0}" type="pres">
      <dgm:prSet presAssocID="{30648616-506D-4551-880B-C992D8594106}" presName="bgRect" presStyleLbl="bgShp" presStyleIdx="0" presStyleCnt="5"/>
      <dgm:spPr/>
    </dgm:pt>
    <dgm:pt modelId="{E7B68C47-9F54-4D52-BDA4-7063FAFC5E95}" type="pres">
      <dgm:prSet presAssocID="{30648616-506D-4551-880B-C992D8594106}"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octor"/>
        </a:ext>
      </dgm:extLst>
    </dgm:pt>
    <dgm:pt modelId="{64BC0025-B2A6-4E88-8920-F762236C610D}" type="pres">
      <dgm:prSet presAssocID="{30648616-506D-4551-880B-C992D8594106}" presName="spaceRect" presStyleCnt="0"/>
      <dgm:spPr/>
    </dgm:pt>
    <dgm:pt modelId="{8E85273D-744B-4919-9E83-4EDF5A97A8CF}" type="pres">
      <dgm:prSet presAssocID="{30648616-506D-4551-880B-C992D8594106}" presName="parTx" presStyleLbl="revTx" presStyleIdx="0" presStyleCnt="5">
        <dgm:presLayoutVars>
          <dgm:chMax val="0"/>
          <dgm:chPref val="0"/>
        </dgm:presLayoutVars>
      </dgm:prSet>
      <dgm:spPr/>
    </dgm:pt>
    <dgm:pt modelId="{018905FD-AD1E-40AE-9158-116189A7C6B2}" type="pres">
      <dgm:prSet presAssocID="{7EABFC69-6E5C-4797-A336-80B94B36B431}" presName="sibTrans" presStyleCnt="0"/>
      <dgm:spPr/>
    </dgm:pt>
    <dgm:pt modelId="{4C3D5CC2-07F3-4242-8FF8-9D2EAB7A6B4E}" type="pres">
      <dgm:prSet presAssocID="{E81C5CBC-EA37-4D31-B554-1165EAB58514}" presName="compNode" presStyleCnt="0"/>
      <dgm:spPr/>
    </dgm:pt>
    <dgm:pt modelId="{FCBA5D56-38E1-44F2-9423-06A687040378}" type="pres">
      <dgm:prSet presAssocID="{E81C5CBC-EA37-4D31-B554-1165EAB58514}" presName="bgRect" presStyleLbl="bgShp" presStyleIdx="1" presStyleCnt="5"/>
      <dgm:spPr/>
    </dgm:pt>
    <dgm:pt modelId="{4F4911D1-FF90-4B23-A92A-97CD851BCC9D}" type="pres">
      <dgm:prSet presAssocID="{E81C5CBC-EA37-4D31-B554-1165EAB58514}"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Robot"/>
        </a:ext>
      </dgm:extLst>
    </dgm:pt>
    <dgm:pt modelId="{86F4B01B-CAB5-462E-ACA6-D657171D379A}" type="pres">
      <dgm:prSet presAssocID="{E81C5CBC-EA37-4D31-B554-1165EAB58514}" presName="spaceRect" presStyleCnt="0"/>
      <dgm:spPr/>
    </dgm:pt>
    <dgm:pt modelId="{F703AA9F-1780-42BD-B77A-C442808D1EBE}" type="pres">
      <dgm:prSet presAssocID="{E81C5CBC-EA37-4D31-B554-1165EAB58514}" presName="parTx" presStyleLbl="revTx" presStyleIdx="1" presStyleCnt="5">
        <dgm:presLayoutVars>
          <dgm:chMax val="0"/>
          <dgm:chPref val="0"/>
        </dgm:presLayoutVars>
      </dgm:prSet>
      <dgm:spPr/>
    </dgm:pt>
    <dgm:pt modelId="{7D803DA8-CED4-4D43-9912-092757DAB319}" type="pres">
      <dgm:prSet presAssocID="{D300C111-F468-4C5A-A918-998E5662448A}" presName="sibTrans" presStyleCnt="0"/>
      <dgm:spPr/>
    </dgm:pt>
    <dgm:pt modelId="{99FEAB8C-C352-4AE9-A9FD-43D93D01D24E}" type="pres">
      <dgm:prSet presAssocID="{B469D48C-DF2A-4111-9154-BC07D6DCFD53}" presName="compNode" presStyleCnt="0"/>
      <dgm:spPr/>
    </dgm:pt>
    <dgm:pt modelId="{D10B73FF-27A7-49AE-AED3-FA197295E510}" type="pres">
      <dgm:prSet presAssocID="{B469D48C-DF2A-4111-9154-BC07D6DCFD53}" presName="bgRect" presStyleLbl="bgShp" presStyleIdx="2" presStyleCnt="5"/>
      <dgm:spPr/>
    </dgm:pt>
    <dgm:pt modelId="{EC355803-9EB8-4DE9-B73C-D1F7EB2A5B6A}" type="pres">
      <dgm:prSet presAssocID="{B469D48C-DF2A-4111-9154-BC07D6DCFD53}"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Golf"/>
        </a:ext>
      </dgm:extLst>
    </dgm:pt>
    <dgm:pt modelId="{5E9512B5-992F-4D23-8C06-086F03EC179C}" type="pres">
      <dgm:prSet presAssocID="{B469D48C-DF2A-4111-9154-BC07D6DCFD53}" presName="spaceRect" presStyleCnt="0"/>
      <dgm:spPr/>
    </dgm:pt>
    <dgm:pt modelId="{8F79EA1B-894C-47D0-970F-1F5D8881E86A}" type="pres">
      <dgm:prSet presAssocID="{B469D48C-DF2A-4111-9154-BC07D6DCFD53}" presName="parTx" presStyleLbl="revTx" presStyleIdx="2" presStyleCnt="5">
        <dgm:presLayoutVars>
          <dgm:chMax val="0"/>
          <dgm:chPref val="0"/>
        </dgm:presLayoutVars>
      </dgm:prSet>
      <dgm:spPr/>
    </dgm:pt>
    <dgm:pt modelId="{1156CB1B-2E1D-456F-9BE1-3A519F3C4761}" type="pres">
      <dgm:prSet presAssocID="{D9B4D2CF-E340-4883-8482-F63E9C310D0C}" presName="sibTrans" presStyleCnt="0"/>
      <dgm:spPr/>
    </dgm:pt>
    <dgm:pt modelId="{BA20B6BB-731C-4045-9CCD-C75BAC5F1221}" type="pres">
      <dgm:prSet presAssocID="{C76A76AD-B48E-4925-9A20-295D4774B82F}" presName="compNode" presStyleCnt="0"/>
      <dgm:spPr/>
    </dgm:pt>
    <dgm:pt modelId="{B16BB011-3F73-49FA-AFDA-6EF85F08F01A}" type="pres">
      <dgm:prSet presAssocID="{C76A76AD-B48E-4925-9A20-295D4774B82F}" presName="bgRect" presStyleLbl="bgShp" presStyleIdx="3" presStyleCnt="5"/>
      <dgm:spPr/>
    </dgm:pt>
    <dgm:pt modelId="{98D98280-B9BE-4F6B-B9D8-1019BB0089E8}" type="pres">
      <dgm:prSet presAssocID="{C76A76AD-B48E-4925-9A20-295D4774B82F}"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Graduation Cap"/>
        </a:ext>
      </dgm:extLst>
    </dgm:pt>
    <dgm:pt modelId="{ED8F6367-E5EF-446C-8A41-DF62C8F04D81}" type="pres">
      <dgm:prSet presAssocID="{C76A76AD-B48E-4925-9A20-295D4774B82F}" presName="spaceRect" presStyleCnt="0"/>
      <dgm:spPr/>
    </dgm:pt>
    <dgm:pt modelId="{612F1035-85CB-43D2-BE4F-08F1EBDB5B29}" type="pres">
      <dgm:prSet presAssocID="{C76A76AD-B48E-4925-9A20-295D4774B82F}" presName="parTx" presStyleLbl="revTx" presStyleIdx="3" presStyleCnt="5">
        <dgm:presLayoutVars>
          <dgm:chMax val="0"/>
          <dgm:chPref val="0"/>
        </dgm:presLayoutVars>
      </dgm:prSet>
      <dgm:spPr/>
    </dgm:pt>
    <dgm:pt modelId="{3DE43986-DA24-4A00-BC6B-2F98E692AFAE}" type="pres">
      <dgm:prSet presAssocID="{02D9551A-4069-4DAB-B1FE-C80B4026706C}" presName="sibTrans" presStyleCnt="0"/>
      <dgm:spPr/>
    </dgm:pt>
    <dgm:pt modelId="{1FC69743-FFB7-493A-834D-A791394F4FA2}" type="pres">
      <dgm:prSet presAssocID="{C53CB3E9-23F2-4910-A10E-51BB3D89BB63}" presName="compNode" presStyleCnt="0"/>
      <dgm:spPr/>
    </dgm:pt>
    <dgm:pt modelId="{792D72E5-C636-47AA-8367-B74D55E0158B}" type="pres">
      <dgm:prSet presAssocID="{C53CB3E9-23F2-4910-A10E-51BB3D89BB63}" presName="bgRect" presStyleLbl="bgShp" presStyleIdx="4" presStyleCnt="5"/>
      <dgm:spPr/>
    </dgm:pt>
    <dgm:pt modelId="{88116591-A8C3-470D-B729-1B624E034438}" type="pres">
      <dgm:prSet presAssocID="{C53CB3E9-23F2-4910-A10E-51BB3D89BB63}"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Customer Review"/>
        </a:ext>
      </dgm:extLst>
    </dgm:pt>
    <dgm:pt modelId="{F85574F4-EC3C-4F5D-BBD7-4CD507EFB1E0}" type="pres">
      <dgm:prSet presAssocID="{C53CB3E9-23F2-4910-A10E-51BB3D89BB63}" presName="spaceRect" presStyleCnt="0"/>
      <dgm:spPr/>
    </dgm:pt>
    <dgm:pt modelId="{9FBBF59B-6582-4244-A885-33C4A4024761}" type="pres">
      <dgm:prSet presAssocID="{C53CB3E9-23F2-4910-A10E-51BB3D89BB63}" presName="parTx" presStyleLbl="revTx" presStyleIdx="4" presStyleCnt="5">
        <dgm:presLayoutVars>
          <dgm:chMax val="0"/>
          <dgm:chPref val="0"/>
        </dgm:presLayoutVars>
      </dgm:prSet>
      <dgm:spPr/>
    </dgm:pt>
  </dgm:ptLst>
  <dgm:cxnLst>
    <dgm:cxn modelId="{7C341A10-A12A-4AD9-A836-E1CA1B60D5ED}" type="presOf" srcId="{30648616-506D-4551-880B-C992D8594106}" destId="{8E85273D-744B-4919-9E83-4EDF5A97A8CF}" srcOrd="0" destOrd="0" presId="urn:microsoft.com/office/officeart/2018/2/layout/IconVerticalSolidList"/>
    <dgm:cxn modelId="{C1321D14-6AFC-416C-95BA-DA112B13E7AE}" srcId="{1B171670-CD80-4FB7-B686-512761B28992}" destId="{30648616-506D-4551-880B-C992D8594106}" srcOrd="0" destOrd="0" parTransId="{FED30DA6-351D-4CFD-AFB8-2934955CC208}" sibTransId="{7EABFC69-6E5C-4797-A336-80B94B36B431}"/>
    <dgm:cxn modelId="{A369F915-DF9B-4828-B85B-0A2D962E80B4}" srcId="{1B171670-CD80-4FB7-B686-512761B28992}" destId="{B469D48C-DF2A-4111-9154-BC07D6DCFD53}" srcOrd="2" destOrd="0" parTransId="{FFD368F1-93E1-4522-92A8-F63FBDABABD2}" sibTransId="{D9B4D2CF-E340-4883-8482-F63E9C310D0C}"/>
    <dgm:cxn modelId="{EA778C18-D2D8-401A-8254-F6C64984E6A4}" srcId="{1B171670-CD80-4FB7-B686-512761B28992}" destId="{E81C5CBC-EA37-4D31-B554-1165EAB58514}" srcOrd="1" destOrd="0" parTransId="{331341E2-C03C-4325-9BBE-573C9866B542}" sibTransId="{D300C111-F468-4C5A-A918-998E5662448A}"/>
    <dgm:cxn modelId="{DCC87739-D4E6-4597-A231-EE2DBFB6DA56}" type="presOf" srcId="{B469D48C-DF2A-4111-9154-BC07D6DCFD53}" destId="{8F79EA1B-894C-47D0-970F-1F5D8881E86A}" srcOrd="0" destOrd="0" presId="urn:microsoft.com/office/officeart/2018/2/layout/IconVerticalSolidList"/>
    <dgm:cxn modelId="{05DB624E-0BD2-4A38-97E6-B406B7E642F6}" srcId="{1B171670-CD80-4FB7-B686-512761B28992}" destId="{C76A76AD-B48E-4925-9A20-295D4774B82F}" srcOrd="3" destOrd="0" parTransId="{83DD03AE-7A57-4310-AEEC-CFBE5656CEF6}" sibTransId="{02D9551A-4069-4DAB-B1FE-C80B4026706C}"/>
    <dgm:cxn modelId="{FE97345C-FE6F-4CE1-A496-5653F6A1C31F}" type="presOf" srcId="{C76A76AD-B48E-4925-9A20-295D4774B82F}" destId="{612F1035-85CB-43D2-BE4F-08F1EBDB5B29}" srcOrd="0" destOrd="0" presId="urn:microsoft.com/office/officeart/2018/2/layout/IconVerticalSolidList"/>
    <dgm:cxn modelId="{E2A32E6A-632F-449B-884E-A3EBF968A79F}" type="presOf" srcId="{C53CB3E9-23F2-4910-A10E-51BB3D89BB63}" destId="{9FBBF59B-6582-4244-A885-33C4A4024761}" srcOrd="0" destOrd="0" presId="urn:microsoft.com/office/officeart/2018/2/layout/IconVerticalSolidList"/>
    <dgm:cxn modelId="{059A07D3-E5EB-4555-A6A6-2C3A78C28162}" type="presOf" srcId="{1B171670-CD80-4FB7-B686-512761B28992}" destId="{6C61B1A7-341B-437B-B8F8-939419FF6BA3}" srcOrd="0" destOrd="0" presId="urn:microsoft.com/office/officeart/2018/2/layout/IconVerticalSolidList"/>
    <dgm:cxn modelId="{008482D4-7A6A-4503-8A53-072619CBFBDB}" srcId="{1B171670-CD80-4FB7-B686-512761B28992}" destId="{C53CB3E9-23F2-4910-A10E-51BB3D89BB63}" srcOrd="4" destOrd="0" parTransId="{83E9B0EB-9427-471E-8615-BF8744300528}" sibTransId="{7FE25AE2-1572-4F72-BE6D-2E2C0B9152E0}"/>
    <dgm:cxn modelId="{432B68EE-BC16-497D-BBF1-51DEBCAA4214}" type="presOf" srcId="{E81C5CBC-EA37-4D31-B554-1165EAB58514}" destId="{F703AA9F-1780-42BD-B77A-C442808D1EBE}" srcOrd="0" destOrd="0" presId="urn:microsoft.com/office/officeart/2018/2/layout/IconVerticalSolidList"/>
    <dgm:cxn modelId="{E6AB80DD-ECC1-4B73-ADDE-59A6DD83423B}" type="presParOf" srcId="{6C61B1A7-341B-437B-B8F8-939419FF6BA3}" destId="{69141DB4-9BE0-4179-960E-A25095D167A0}" srcOrd="0" destOrd="0" presId="urn:microsoft.com/office/officeart/2018/2/layout/IconVerticalSolidList"/>
    <dgm:cxn modelId="{32B74A6E-84F3-4F60-8A5B-58F232BAE34C}" type="presParOf" srcId="{69141DB4-9BE0-4179-960E-A25095D167A0}" destId="{2A561272-0ED5-4D12-8180-08CC24D69DC0}" srcOrd="0" destOrd="0" presId="urn:microsoft.com/office/officeart/2018/2/layout/IconVerticalSolidList"/>
    <dgm:cxn modelId="{971C5752-329C-47B4-9983-E4063AAF2DD6}" type="presParOf" srcId="{69141DB4-9BE0-4179-960E-A25095D167A0}" destId="{E7B68C47-9F54-4D52-BDA4-7063FAFC5E95}" srcOrd="1" destOrd="0" presId="urn:microsoft.com/office/officeart/2018/2/layout/IconVerticalSolidList"/>
    <dgm:cxn modelId="{89DABACE-A7A6-4B62-BCD7-F02D43203BC6}" type="presParOf" srcId="{69141DB4-9BE0-4179-960E-A25095D167A0}" destId="{64BC0025-B2A6-4E88-8920-F762236C610D}" srcOrd="2" destOrd="0" presId="urn:microsoft.com/office/officeart/2018/2/layout/IconVerticalSolidList"/>
    <dgm:cxn modelId="{F34A3963-BC5B-494A-AAC7-F73FF1928E1F}" type="presParOf" srcId="{69141DB4-9BE0-4179-960E-A25095D167A0}" destId="{8E85273D-744B-4919-9E83-4EDF5A97A8CF}" srcOrd="3" destOrd="0" presId="urn:microsoft.com/office/officeart/2018/2/layout/IconVerticalSolidList"/>
    <dgm:cxn modelId="{3895FC0E-9542-4813-9DAE-D9B12E05E10B}" type="presParOf" srcId="{6C61B1A7-341B-437B-B8F8-939419FF6BA3}" destId="{018905FD-AD1E-40AE-9158-116189A7C6B2}" srcOrd="1" destOrd="0" presId="urn:microsoft.com/office/officeart/2018/2/layout/IconVerticalSolidList"/>
    <dgm:cxn modelId="{9230833B-EE8A-403C-B454-ACEB824CC1CE}" type="presParOf" srcId="{6C61B1A7-341B-437B-B8F8-939419FF6BA3}" destId="{4C3D5CC2-07F3-4242-8FF8-9D2EAB7A6B4E}" srcOrd="2" destOrd="0" presId="urn:microsoft.com/office/officeart/2018/2/layout/IconVerticalSolidList"/>
    <dgm:cxn modelId="{BCB62D4B-1DCC-4F3A-A244-20ED10011D79}" type="presParOf" srcId="{4C3D5CC2-07F3-4242-8FF8-9D2EAB7A6B4E}" destId="{FCBA5D56-38E1-44F2-9423-06A687040378}" srcOrd="0" destOrd="0" presId="urn:microsoft.com/office/officeart/2018/2/layout/IconVerticalSolidList"/>
    <dgm:cxn modelId="{A53A9E31-2BF7-46D8-8E8E-7F2958AB34F3}" type="presParOf" srcId="{4C3D5CC2-07F3-4242-8FF8-9D2EAB7A6B4E}" destId="{4F4911D1-FF90-4B23-A92A-97CD851BCC9D}" srcOrd="1" destOrd="0" presId="urn:microsoft.com/office/officeart/2018/2/layout/IconVerticalSolidList"/>
    <dgm:cxn modelId="{7193C430-1E2A-4D49-AF66-52E920314DE3}" type="presParOf" srcId="{4C3D5CC2-07F3-4242-8FF8-9D2EAB7A6B4E}" destId="{86F4B01B-CAB5-462E-ACA6-D657171D379A}" srcOrd="2" destOrd="0" presId="urn:microsoft.com/office/officeart/2018/2/layout/IconVerticalSolidList"/>
    <dgm:cxn modelId="{6BC562BF-DDEB-4525-87B2-18F705F70A9E}" type="presParOf" srcId="{4C3D5CC2-07F3-4242-8FF8-9D2EAB7A6B4E}" destId="{F703AA9F-1780-42BD-B77A-C442808D1EBE}" srcOrd="3" destOrd="0" presId="urn:microsoft.com/office/officeart/2018/2/layout/IconVerticalSolidList"/>
    <dgm:cxn modelId="{34F559D6-664F-4F12-864D-940D91572DF9}" type="presParOf" srcId="{6C61B1A7-341B-437B-B8F8-939419FF6BA3}" destId="{7D803DA8-CED4-4D43-9912-092757DAB319}" srcOrd="3" destOrd="0" presId="urn:microsoft.com/office/officeart/2018/2/layout/IconVerticalSolidList"/>
    <dgm:cxn modelId="{4568819D-E8CD-4CC9-A7AE-E82D8E79B67F}" type="presParOf" srcId="{6C61B1A7-341B-437B-B8F8-939419FF6BA3}" destId="{99FEAB8C-C352-4AE9-A9FD-43D93D01D24E}" srcOrd="4" destOrd="0" presId="urn:microsoft.com/office/officeart/2018/2/layout/IconVerticalSolidList"/>
    <dgm:cxn modelId="{BD8FF661-08B5-4BF1-B48A-7AB7A5F86BAD}" type="presParOf" srcId="{99FEAB8C-C352-4AE9-A9FD-43D93D01D24E}" destId="{D10B73FF-27A7-49AE-AED3-FA197295E510}" srcOrd="0" destOrd="0" presId="urn:microsoft.com/office/officeart/2018/2/layout/IconVerticalSolidList"/>
    <dgm:cxn modelId="{826D483A-1309-468C-943E-0AF457D16222}" type="presParOf" srcId="{99FEAB8C-C352-4AE9-A9FD-43D93D01D24E}" destId="{EC355803-9EB8-4DE9-B73C-D1F7EB2A5B6A}" srcOrd="1" destOrd="0" presId="urn:microsoft.com/office/officeart/2018/2/layout/IconVerticalSolidList"/>
    <dgm:cxn modelId="{9A0EEFBB-2258-497F-BC02-54E3B5FF2C79}" type="presParOf" srcId="{99FEAB8C-C352-4AE9-A9FD-43D93D01D24E}" destId="{5E9512B5-992F-4D23-8C06-086F03EC179C}" srcOrd="2" destOrd="0" presId="urn:microsoft.com/office/officeart/2018/2/layout/IconVerticalSolidList"/>
    <dgm:cxn modelId="{D7BE941B-0F52-440A-9D57-BA9768937F33}" type="presParOf" srcId="{99FEAB8C-C352-4AE9-A9FD-43D93D01D24E}" destId="{8F79EA1B-894C-47D0-970F-1F5D8881E86A}" srcOrd="3" destOrd="0" presId="urn:microsoft.com/office/officeart/2018/2/layout/IconVerticalSolidList"/>
    <dgm:cxn modelId="{674D870D-CFCD-4BA2-8DB2-9537413F5F42}" type="presParOf" srcId="{6C61B1A7-341B-437B-B8F8-939419FF6BA3}" destId="{1156CB1B-2E1D-456F-9BE1-3A519F3C4761}" srcOrd="5" destOrd="0" presId="urn:microsoft.com/office/officeart/2018/2/layout/IconVerticalSolidList"/>
    <dgm:cxn modelId="{F119D8C7-C03E-4508-8565-4EC596057DDF}" type="presParOf" srcId="{6C61B1A7-341B-437B-B8F8-939419FF6BA3}" destId="{BA20B6BB-731C-4045-9CCD-C75BAC5F1221}" srcOrd="6" destOrd="0" presId="urn:microsoft.com/office/officeart/2018/2/layout/IconVerticalSolidList"/>
    <dgm:cxn modelId="{DFE8EEC3-EF02-4ABA-9742-98BA32612FD3}" type="presParOf" srcId="{BA20B6BB-731C-4045-9CCD-C75BAC5F1221}" destId="{B16BB011-3F73-49FA-AFDA-6EF85F08F01A}" srcOrd="0" destOrd="0" presId="urn:microsoft.com/office/officeart/2018/2/layout/IconVerticalSolidList"/>
    <dgm:cxn modelId="{82154EA0-CE6E-465A-93F2-E094C90B2625}" type="presParOf" srcId="{BA20B6BB-731C-4045-9CCD-C75BAC5F1221}" destId="{98D98280-B9BE-4F6B-B9D8-1019BB0089E8}" srcOrd="1" destOrd="0" presId="urn:microsoft.com/office/officeart/2018/2/layout/IconVerticalSolidList"/>
    <dgm:cxn modelId="{D86AE71E-36D7-4233-A310-00E2890266C0}" type="presParOf" srcId="{BA20B6BB-731C-4045-9CCD-C75BAC5F1221}" destId="{ED8F6367-E5EF-446C-8A41-DF62C8F04D81}" srcOrd="2" destOrd="0" presId="urn:microsoft.com/office/officeart/2018/2/layout/IconVerticalSolidList"/>
    <dgm:cxn modelId="{F43979F0-2F84-47D1-95CA-BEB01F033355}" type="presParOf" srcId="{BA20B6BB-731C-4045-9CCD-C75BAC5F1221}" destId="{612F1035-85CB-43D2-BE4F-08F1EBDB5B29}" srcOrd="3" destOrd="0" presId="urn:microsoft.com/office/officeart/2018/2/layout/IconVerticalSolidList"/>
    <dgm:cxn modelId="{3E9BBE3E-531E-4EEC-9D17-93BC7FB4FB89}" type="presParOf" srcId="{6C61B1A7-341B-437B-B8F8-939419FF6BA3}" destId="{3DE43986-DA24-4A00-BC6B-2F98E692AFAE}" srcOrd="7" destOrd="0" presId="urn:microsoft.com/office/officeart/2018/2/layout/IconVerticalSolidList"/>
    <dgm:cxn modelId="{6BA4C9D0-1321-4532-A1EA-B01501A739C1}" type="presParOf" srcId="{6C61B1A7-341B-437B-B8F8-939419FF6BA3}" destId="{1FC69743-FFB7-493A-834D-A791394F4FA2}" srcOrd="8" destOrd="0" presId="urn:microsoft.com/office/officeart/2018/2/layout/IconVerticalSolidList"/>
    <dgm:cxn modelId="{AB1537A0-959A-4EE7-8744-7E4445BE7029}" type="presParOf" srcId="{1FC69743-FFB7-493A-834D-A791394F4FA2}" destId="{792D72E5-C636-47AA-8367-B74D55E0158B}" srcOrd="0" destOrd="0" presId="urn:microsoft.com/office/officeart/2018/2/layout/IconVerticalSolidList"/>
    <dgm:cxn modelId="{E8ED6FAF-1B3C-4C21-B7E8-5799C4371B23}" type="presParOf" srcId="{1FC69743-FFB7-493A-834D-A791394F4FA2}" destId="{88116591-A8C3-470D-B729-1B624E034438}" srcOrd="1" destOrd="0" presId="urn:microsoft.com/office/officeart/2018/2/layout/IconVerticalSolidList"/>
    <dgm:cxn modelId="{F4C3F0B2-D80A-4259-8B21-C5ED891403B2}" type="presParOf" srcId="{1FC69743-FFB7-493A-834D-A791394F4FA2}" destId="{F85574F4-EC3C-4F5D-BBD7-4CD507EFB1E0}" srcOrd="2" destOrd="0" presId="urn:microsoft.com/office/officeart/2018/2/layout/IconVerticalSolidList"/>
    <dgm:cxn modelId="{0D916EBC-A136-4BCE-8396-6420985EB928}" type="presParOf" srcId="{1FC69743-FFB7-493A-834D-A791394F4FA2}" destId="{9FBBF59B-6582-4244-A885-33C4A4024761}"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C0549FF-527C-4FCF-818A-89F150365FEB}"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1FA13B19-F822-49A9-8EAA-156EE57B4768}">
      <dgm:prSet custT="1"/>
      <dgm:spPr/>
      <dgm:t>
        <a:bodyPr/>
        <a:lstStyle/>
        <a:p>
          <a:pPr>
            <a:lnSpc>
              <a:spcPct val="100000"/>
            </a:lnSpc>
          </a:pPr>
          <a:r>
            <a:rPr lang="en-US" sz="1200" dirty="0"/>
            <a:t>The volume of medical data is growing exponentially, necessitating the adoption of intelligent systems to assist clinicians in decision-making and patient management. Generative AI, with its contextual reasoning and language understanding, holds the potential to revolutionize healthcare delivery.</a:t>
          </a:r>
        </a:p>
      </dgm:t>
    </dgm:pt>
    <dgm:pt modelId="{3C729049-1B95-45C5-9755-6FA2B1AC8F6B}" type="parTrans" cxnId="{5092427A-06FC-4199-BAF1-751C815EB657}">
      <dgm:prSet/>
      <dgm:spPr/>
      <dgm:t>
        <a:bodyPr/>
        <a:lstStyle/>
        <a:p>
          <a:endParaRPr lang="en-US" sz="1400"/>
        </a:p>
      </dgm:t>
    </dgm:pt>
    <dgm:pt modelId="{B9EFAA6B-F97B-417D-A9CA-F21F42F14855}" type="sibTrans" cxnId="{5092427A-06FC-4199-BAF1-751C815EB657}">
      <dgm:prSet/>
      <dgm:spPr/>
      <dgm:t>
        <a:bodyPr/>
        <a:lstStyle/>
        <a:p>
          <a:pPr>
            <a:lnSpc>
              <a:spcPct val="100000"/>
            </a:lnSpc>
          </a:pPr>
          <a:endParaRPr lang="en-US" sz="1400"/>
        </a:p>
      </dgm:t>
    </dgm:pt>
    <dgm:pt modelId="{F0C44138-CB7A-4BAB-809F-8C7BA7636B65}">
      <dgm:prSet custT="1"/>
      <dgm:spPr/>
      <dgm:t>
        <a:bodyPr/>
        <a:lstStyle/>
        <a:p>
          <a:pPr>
            <a:lnSpc>
              <a:spcPct val="100000"/>
            </a:lnSpc>
          </a:pPr>
          <a:r>
            <a:rPr lang="en-US" sz="1200" dirty="0"/>
            <a:t>AICare aims to bridge the gap between raw clinical data and actionable insights by building a multi-agent system that employs the MIMIC-III dataset, a comprehensive database of patient health records. The project focuses on constructing a knowledge graph that organizes and interlinks patient and diagnosis data and integrates specialized agents for healthcare applications. These agents provide dynamic responses to patient queries, assess health risks, generate personalized health recommendations, and summarize complex medical texts.</a:t>
          </a:r>
        </a:p>
      </dgm:t>
    </dgm:pt>
    <dgm:pt modelId="{FC59581B-3C6C-4783-BCF1-31B88F7EDA70}" type="parTrans" cxnId="{620C9FD7-8C70-457C-AF11-E24FFF287B49}">
      <dgm:prSet/>
      <dgm:spPr/>
      <dgm:t>
        <a:bodyPr/>
        <a:lstStyle/>
        <a:p>
          <a:endParaRPr lang="en-US" sz="1400"/>
        </a:p>
      </dgm:t>
    </dgm:pt>
    <dgm:pt modelId="{AD6FE14D-AD7D-423B-A55C-FC6FB3B1F64D}" type="sibTrans" cxnId="{620C9FD7-8C70-457C-AF11-E24FFF287B49}">
      <dgm:prSet/>
      <dgm:spPr/>
      <dgm:t>
        <a:bodyPr/>
        <a:lstStyle/>
        <a:p>
          <a:endParaRPr lang="en-US" sz="1400"/>
        </a:p>
      </dgm:t>
    </dgm:pt>
    <dgm:pt modelId="{F18A5F3A-907A-4B91-8285-0DCCB299804C}" type="pres">
      <dgm:prSet presAssocID="{3C0549FF-527C-4FCF-818A-89F150365FEB}" presName="root" presStyleCnt="0">
        <dgm:presLayoutVars>
          <dgm:dir/>
          <dgm:resizeHandles val="exact"/>
        </dgm:presLayoutVars>
      </dgm:prSet>
      <dgm:spPr/>
    </dgm:pt>
    <dgm:pt modelId="{3555385A-7363-4306-BCE8-78B890E3EC7A}" type="pres">
      <dgm:prSet presAssocID="{1FA13B19-F822-49A9-8EAA-156EE57B4768}" presName="compNode" presStyleCnt="0"/>
      <dgm:spPr/>
    </dgm:pt>
    <dgm:pt modelId="{6D341BC7-7841-4C19-B0B7-3F32152A2AB3}" type="pres">
      <dgm:prSet presAssocID="{1FA13B19-F822-49A9-8EAA-156EE57B4768}"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Doctor"/>
        </a:ext>
      </dgm:extLst>
    </dgm:pt>
    <dgm:pt modelId="{A95E4032-A7AD-404F-A454-0CAA070CAF95}" type="pres">
      <dgm:prSet presAssocID="{1FA13B19-F822-49A9-8EAA-156EE57B4768}" presName="spaceRect" presStyleCnt="0"/>
      <dgm:spPr/>
    </dgm:pt>
    <dgm:pt modelId="{C01C8B6E-737E-46DD-9935-559FA93710EE}" type="pres">
      <dgm:prSet presAssocID="{1FA13B19-F822-49A9-8EAA-156EE57B4768}" presName="textRect" presStyleLbl="revTx" presStyleIdx="0" presStyleCnt="2">
        <dgm:presLayoutVars>
          <dgm:chMax val="1"/>
          <dgm:chPref val="1"/>
        </dgm:presLayoutVars>
      </dgm:prSet>
      <dgm:spPr/>
    </dgm:pt>
    <dgm:pt modelId="{AE7CBA74-C5DA-4E8D-8AB8-7F7B67030FF8}" type="pres">
      <dgm:prSet presAssocID="{B9EFAA6B-F97B-417D-A9CA-F21F42F14855}" presName="sibTrans" presStyleCnt="0"/>
      <dgm:spPr/>
    </dgm:pt>
    <dgm:pt modelId="{F44C140D-0DB0-4FFF-8B75-DBF05BECE6F8}" type="pres">
      <dgm:prSet presAssocID="{F0C44138-CB7A-4BAB-809F-8C7BA7636B65}" presName="compNode" presStyleCnt="0"/>
      <dgm:spPr/>
    </dgm:pt>
    <dgm:pt modelId="{ED7F9B0F-E24E-4E4D-80A8-93A7E36B1D7D}" type="pres">
      <dgm:prSet presAssocID="{F0C44138-CB7A-4BAB-809F-8C7BA7636B65}"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Database"/>
        </a:ext>
      </dgm:extLst>
    </dgm:pt>
    <dgm:pt modelId="{5466E384-0066-4647-9042-11D621EAFC42}" type="pres">
      <dgm:prSet presAssocID="{F0C44138-CB7A-4BAB-809F-8C7BA7636B65}" presName="spaceRect" presStyleCnt="0"/>
      <dgm:spPr/>
    </dgm:pt>
    <dgm:pt modelId="{3D7E677B-D6D0-4407-831F-231ADDD42235}" type="pres">
      <dgm:prSet presAssocID="{F0C44138-CB7A-4BAB-809F-8C7BA7636B65}" presName="textRect" presStyleLbl="revTx" presStyleIdx="1" presStyleCnt="2">
        <dgm:presLayoutVars>
          <dgm:chMax val="1"/>
          <dgm:chPref val="1"/>
        </dgm:presLayoutVars>
      </dgm:prSet>
      <dgm:spPr/>
    </dgm:pt>
  </dgm:ptLst>
  <dgm:cxnLst>
    <dgm:cxn modelId="{D50B7517-2ADC-E04C-92B0-8409D9D19CFD}" type="presOf" srcId="{3C0549FF-527C-4FCF-818A-89F150365FEB}" destId="{F18A5F3A-907A-4B91-8285-0DCCB299804C}" srcOrd="0" destOrd="0" presId="urn:microsoft.com/office/officeart/2018/2/layout/IconLabelList"/>
    <dgm:cxn modelId="{5092427A-06FC-4199-BAF1-751C815EB657}" srcId="{3C0549FF-527C-4FCF-818A-89F150365FEB}" destId="{1FA13B19-F822-49A9-8EAA-156EE57B4768}" srcOrd="0" destOrd="0" parTransId="{3C729049-1B95-45C5-9755-6FA2B1AC8F6B}" sibTransId="{B9EFAA6B-F97B-417D-A9CA-F21F42F14855}"/>
    <dgm:cxn modelId="{15D87487-D00B-2347-AD24-006E1311FBF4}" type="presOf" srcId="{1FA13B19-F822-49A9-8EAA-156EE57B4768}" destId="{C01C8B6E-737E-46DD-9935-559FA93710EE}" srcOrd="0" destOrd="0" presId="urn:microsoft.com/office/officeart/2018/2/layout/IconLabelList"/>
    <dgm:cxn modelId="{BA3E5DC1-FEF4-8A47-BFC4-AFDA1A4466C1}" type="presOf" srcId="{F0C44138-CB7A-4BAB-809F-8C7BA7636B65}" destId="{3D7E677B-D6D0-4407-831F-231ADDD42235}" srcOrd="0" destOrd="0" presId="urn:microsoft.com/office/officeart/2018/2/layout/IconLabelList"/>
    <dgm:cxn modelId="{620C9FD7-8C70-457C-AF11-E24FFF287B49}" srcId="{3C0549FF-527C-4FCF-818A-89F150365FEB}" destId="{F0C44138-CB7A-4BAB-809F-8C7BA7636B65}" srcOrd="1" destOrd="0" parTransId="{FC59581B-3C6C-4783-BCF1-31B88F7EDA70}" sibTransId="{AD6FE14D-AD7D-423B-A55C-FC6FB3B1F64D}"/>
    <dgm:cxn modelId="{C59FCE82-4758-6E4A-A12A-922345493890}" type="presParOf" srcId="{F18A5F3A-907A-4B91-8285-0DCCB299804C}" destId="{3555385A-7363-4306-BCE8-78B890E3EC7A}" srcOrd="0" destOrd="0" presId="urn:microsoft.com/office/officeart/2018/2/layout/IconLabelList"/>
    <dgm:cxn modelId="{B3D215F6-E525-F248-A279-22134B2DC1D9}" type="presParOf" srcId="{3555385A-7363-4306-BCE8-78B890E3EC7A}" destId="{6D341BC7-7841-4C19-B0B7-3F32152A2AB3}" srcOrd="0" destOrd="0" presId="urn:microsoft.com/office/officeart/2018/2/layout/IconLabelList"/>
    <dgm:cxn modelId="{57850713-71F9-9443-8CF9-39C7F76F3DEB}" type="presParOf" srcId="{3555385A-7363-4306-BCE8-78B890E3EC7A}" destId="{A95E4032-A7AD-404F-A454-0CAA070CAF95}" srcOrd="1" destOrd="0" presId="urn:microsoft.com/office/officeart/2018/2/layout/IconLabelList"/>
    <dgm:cxn modelId="{B58E7F15-457C-DA4A-B578-62F649B88734}" type="presParOf" srcId="{3555385A-7363-4306-BCE8-78B890E3EC7A}" destId="{C01C8B6E-737E-46DD-9935-559FA93710EE}" srcOrd="2" destOrd="0" presId="urn:microsoft.com/office/officeart/2018/2/layout/IconLabelList"/>
    <dgm:cxn modelId="{CFE7FB0F-969E-034A-A5D8-4924FECB44B3}" type="presParOf" srcId="{F18A5F3A-907A-4B91-8285-0DCCB299804C}" destId="{AE7CBA74-C5DA-4E8D-8AB8-7F7B67030FF8}" srcOrd="1" destOrd="0" presId="urn:microsoft.com/office/officeart/2018/2/layout/IconLabelList"/>
    <dgm:cxn modelId="{B3E9E1D2-7A07-C240-8681-2809FFED7A3A}" type="presParOf" srcId="{F18A5F3A-907A-4B91-8285-0DCCB299804C}" destId="{F44C140D-0DB0-4FFF-8B75-DBF05BECE6F8}" srcOrd="2" destOrd="0" presId="urn:microsoft.com/office/officeart/2018/2/layout/IconLabelList"/>
    <dgm:cxn modelId="{4D7E14AE-C19F-EC46-B715-F682DF768D4D}" type="presParOf" srcId="{F44C140D-0DB0-4FFF-8B75-DBF05BECE6F8}" destId="{ED7F9B0F-E24E-4E4D-80A8-93A7E36B1D7D}" srcOrd="0" destOrd="0" presId="urn:microsoft.com/office/officeart/2018/2/layout/IconLabelList"/>
    <dgm:cxn modelId="{296656A3-1DDB-1843-9B1F-A21701CD1ABE}" type="presParOf" srcId="{F44C140D-0DB0-4FFF-8B75-DBF05BECE6F8}" destId="{5466E384-0066-4647-9042-11D621EAFC42}" srcOrd="1" destOrd="0" presId="urn:microsoft.com/office/officeart/2018/2/layout/IconLabelList"/>
    <dgm:cxn modelId="{7D85A115-C2BB-8C4E-8C24-C89C78F52BA1}" type="presParOf" srcId="{F44C140D-0DB0-4FFF-8B75-DBF05BECE6F8}" destId="{3D7E677B-D6D0-4407-831F-231ADDD42235}"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A5CE7D7-C561-3346-8CC4-6D1B8CB88333}" type="doc">
      <dgm:prSet loTypeId="urn:microsoft.com/office/officeart/2005/8/layout/radial1" loCatId="" qsTypeId="urn:microsoft.com/office/officeart/2005/8/quickstyle/simple1" qsCatId="simple" csTypeId="urn:microsoft.com/office/officeart/2005/8/colors/colorful2" csCatId="colorful" phldr="1"/>
      <dgm:spPr/>
      <dgm:t>
        <a:bodyPr/>
        <a:lstStyle/>
        <a:p>
          <a:endParaRPr lang="en-US"/>
        </a:p>
      </dgm:t>
    </dgm:pt>
    <dgm:pt modelId="{8758573F-3755-6E4F-8B11-2F6F0547B1D5}">
      <dgm:prSet phldrT="[Text]"/>
      <dgm:spPr>
        <a:solidFill>
          <a:srgbClr val="FFC000"/>
        </a:solidFill>
      </dgm:spPr>
      <dgm:t>
        <a:bodyPr/>
        <a:lstStyle/>
        <a:p>
          <a:r>
            <a:rPr lang="en-US" dirty="0">
              <a:solidFill>
                <a:schemeClr val="bg1"/>
              </a:solidFill>
            </a:rPr>
            <a:t>Patients</a:t>
          </a:r>
        </a:p>
      </dgm:t>
    </dgm:pt>
    <dgm:pt modelId="{DBC06CDA-5AF7-8F4D-96A1-EFC223DE1CD6}" type="parTrans" cxnId="{52BC4DC2-8210-094D-BAA2-55FE89D2E2AB}">
      <dgm:prSet/>
      <dgm:spPr/>
      <dgm:t>
        <a:bodyPr/>
        <a:lstStyle/>
        <a:p>
          <a:endParaRPr lang="en-US"/>
        </a:p>
      </dgm:t>
    </dgm:pt>
    <dgm:pt modelId="{997BBDDD-62E9-9D48-B704-6689E9C6A55E}" type="sibTrans" cxnId="{52BC4DC2-8210-094D-BAA2-55FE89D2E2AB}">
      <dgm:prSet/>
      <dgm:spPr/>
      <dgm:t>
        <a:bodyPr/>
        <a:lstStyle/>
        <a:p>
          <a:endParaRPr lang="en-US"/>
        </a:p>
      </dgm:t>
    </dgm:pt>
    <dgm:pt modelId="{BEB45006-38FB-3944-9520-D6BE4CEB5354}">
      <dgm:prSet phldrT="[Text]"/>
      <dgm:spPr/>
      <dgm:t>
        <a:bodyPr/>
        <a:lstStyle/>
        <a:p>
          <a:r>
            <a:rPr lang="en-US" dirty="0"/>
            <a:t>Diagnosis</a:t>
          </a:r>
        </a:p>
      </dgm:t>
    </dgm:pt>
    <dgm:pt modelId="{283C6A8E-E25E-BB4F-928A-3D9A7E3F11C1}" type="parTrans" cxnId="{B9FAFADA-2058-034C-BF5B-6C3E16982587}">
      <dgm:prSet/>
      <dgm:spPr/>
      <dgm:t>
        <a:bodyPr/>
        <a:lstStyle/>
        <a:p>
          <a:endParaRPr lang="en-US"/>
        </a:p>
      </dgm:t>
    </dgm:pt>
    <dgm:pt modelId="{E7F68E9E-0799-5243-A76D-C4D938D39C95}" type="sibTrans" cxnId="{B9FAFADA-2058-034C-BF5B-6C3E16982587}">
      <dgm:prSet/>
      <dgm:spPr/>
      <dgm:t>
        <a:bodyPr/>
        <a:lstStyle/>
        <a:p>
          <a:endParaRPr lang="en-US"/>
        </a:p>
      </dgm:t>
    </dgm:pt>
    <dgm:pt modelId="{3DD718B1-57D1-2246-8D12-ABA844FFAC3D}">
      <dgm:prSet phldrT="[Text]"/>
      <dgm:spPr>
        <a:solidFill>
          <a:schemeClr val="tx2">
            <a:lumMod val="50000"/>
          </a:schemeClr>
        </a:solidFill>
      </dgm:spPr>
      <dgm:t>
        <a:bodyPr/>
        <a:lstStyle/>
        <a:p>
          <a:r>
            <a:rPr lang="en-US" dirty="0"/>
            <a:t>Notes</a:t>
          </a:r>
        </a:p>
      </dgm:t>
    </dgm:pt>
    <dgm:pt modelId="{48E64546-0F51-A54B-9781-C2953E2764E6}" type="parTrans" cxnId="{8B4B6131-DE71-434A-A544-FC2CFDE52ADB}">
      <dgm:prSet/>
      <dgm:spPr/>
      <dgm:t>
        <a:bodyPr/>
        <a:lstStyle/>
        <a:p>
          <a:endParaRPr lang="en-US"/>
        </a:p>
      </dgm:t>
    </dgm:pt>
    <dgm:pt modelId="{A1B5289E-81BC-DD45-95BF-44AB5B499DD3}" type="sibTrans" cxnId="{8B4B6131-DE71-434A-A544-FC2CFDE52ADB}">
      <dgm:prSet/>
      <dgm:spPr/>
      <dgm:t>
        <a:bodyPr/>
        <a:lstStyle/>
        <a:p>
          <a:endParaRPr lang="en-US"/>
        </a:p>
      </dgm:t>
    </dgm:pt>
    <dgm:pt modelId="{74C7C6A3-0A7D-0B42-A9B1-5FA4E0AF1EA4}">
      <dgm:prSet phldrT="[Text]"/>
      <dgm:spPr>
        <a:solidFill>
          <a:schemeClr val="bg2">
            <a:lumMod val="50000"/>
            <a:lumOff val="50000"/>
          </a:schemeClr>
        </a:solidFill>
      </dgm:spPr>
      <dgm:t>
        <a:bodyPr/>
        <a:lstStyle/>
        <a:p>
          <a:r>
            <a:rPr lang="en-US" dirty="0"/>
            <a:t>ICU Stays</a:t>
          </a:r>
        </a:p>
      </dgm:t>
    </dgm:pt>
    <dgm:pt modelId="{0D06F836-A54A-774E-BCB1-2F69AE620604}" type="parTrans" cxnId="{3DCE41CF-934B-B64D-81DF-1677B7716E88}">
      <dgm:prSet/>
      <dgm:spPr/>
      <dgm:t>
        <a:bodyPr/>
        <a:lstStyle/>
        <a:p>
          <a:endParaRPr lang="en-US"/>
        </a:p>
      </dgm:t>
    </dgm:pt>
    <dgm:pt modelId="{9382AD0F-1AE4-2041-BD62-4BAE1C8D8F3F}" type="sibTrans" cxnId="{3DCE41CF-934B-B64D-81DF-1677B7716E88}">
      <dgm:prSet/>
      <dgm:spPr/>
      <dgm:t>
        <a:bodyPr/>
        <a:lstStyle/>
        <a:p>
          <a:endParaRPr lang="en-US"/>
        </a:p>
      </dgm:t>
    </dgm:pt>
    <dgm:pt modelId="{962A140E-A48B-6549-8DB8-030AE3D311F2}">
      <dgm:prSet phldrT="[Text]" custT="1"/>
      <dgm:spPr>
        <a:solidFill>
          <a:schemeClr val="accent5">
            <a:lumMod val="75000"/>
          </a:schemeClr>
        </a:solidFill>
      </dgm:spPr>
      <dgm:t>
        <a:bodyPr/>
        <a:lstStyle/>
        <a:p>
          <a:r>
            <a:rPr lang="en-US" sz="900" dirty="0"/>
            <a:t>Admissions</a:t>
          </a:r>
        </a:p>
      </dgm:t>
    </dgm:pt>
    <dgm:pt modelId="{366425FE-254A-274D-BEF4-C0D3F116141A}" type="parTrans" cxnId="{81CF339D-1898-BF4C-AAB1-D905EDA1797B}">
      <dgm:prSet/>
      <dgm:spPr/>
      <dgm:t>
        <a:bodyPr/>
        <a:lstStyle/>
        <a:p>
          <a:endParaRPr lang="en-US"/>
        </a:p>
      </dgm:t>
    </dgm:pt>
    <dgm:pt modelId="{F37F85F8-10EE-0E45-9AC3-7016E49D2A30}" type="sibTrans" cxnId="{81CF339D-1898-BF4C-AAB1-D905EDA1797B}">
      <dgm:prSet/>
      <dgm:spPr/>
      <dgm:t>
        <a:bodyPr/>
        <a:lstStyle/>
        <a:p>
          <a:endParaRPr lang="en-US"/>
        </a:p>
      </dgm:t>
    </dgm:pt>
    <dgm:pt modelId="{AD9CBBAA-2998-8C40-81C8-97A06A317E3A}">
      <dgm:prSet custT="1"/>
      <dgm:spPr>
        <a:solidFill>
          <a:schemeClr val="accent5">
            <a:lumMod val="40000"/>
            <a:lumOff val="60000"/>
          </a:schemeClr>
        </a:solidFill>
      </dgm:spPr>
      <dgm:t>
        <a:bodyPr/>
        <a:lstStyle/>
        <a:p>
          <a:r>
            <a:rPr lang="en-US" sz="1200" dirty="0"/>
            <a:t>Drugs</a:t>
          </a:r>
        </a:p>
      </dgm:t>
    </dgm:pt>
    <dgm:pt modelId="{EC01D20F-3E96-D44A-A890-834D6C9F15D9}" type="parTrans" cxnId="{8DB99FCC-4F0F-2241-9A9E-9F5B684DE419}">
      <dgm:prSet/>
      <dgm:spPr/>
      <dgm:t>
        <a:bodyPr/>
        <a:lstStyle/>
        <a:p>
          <a:endParaRPr lang="en-US"/>
        </a:p>
      </dgm:t>
    </dgm:pt>
    <dgm:pt modelId="{F9B695CC-9986-F244-B22E-2D05D82771D9}" type="sibTrans" cxnId="{8DB99FCC-4F0F-2241-9A9E-9F5B684DE419}">
      <dgm:prSet/>
      <dgm:spPr/>
      <dgm:t>
        <a:bodyPr/>
        <a:lstStyle/>
        <a:p>
          <a:endParaRPr lang="en-US"/>
        </a:p>
      </dgm:t>
    </dgm:pt>
    <dgm:pt modelId="{32731810-4B42-4042-BBC9-A29A3A921580}">
      <dgm:prSet custT="1"/>
      <dgm:spPr/>
      <dgm:t>
        <a:bodyPr/>
        <a:lstStyle/>
        <a:p>
          <a:r>
            <a:rPr lang="en-US" sz="1200" dirty="0"/>
            <a:t>Labs</a:t>
          </a:r>
        </a:p>
      </dgm:t>
    </dgm:pt>
    <dgm:pt modelId="{37254318-3DC9-D94F-9325-CC8934070F30}" type="parTrans" cxnId="{7DDAEBD7-46C4-7F4A-A4B2-5E6C109730E1}">
      <dgm:prSet/>
      <dgm:spPr/>
      <dgm:t>
        <a:bodyPr/>
        <a:lstStyle/>
        <a:p>
          <a:endParaRPr lang="en-US"/>
        </a:p>
      </dgm:t>
    </dgm:pt>
    <dgm:pt modelId="{A46C3B5F-25C1-F34B-BCDE-CAA245FF73F7}" type="sibTrans" cxnId="{7DDAEBD7-46C4-7F4A-A4B2-5E6C109730E1}">
      <dgm:prSet/>
      <dgm:spPr/>
      <dgm:t>
        <a:bodyPr/>
        <a:lstStyle/>
        <a:p>
          <a:endParaRPr lang="en-US"/>
        </a:p>
      </dgm:t>
    </dgm:pt>
    <dgm:pt modelId="{BC500B3A-6866-3E49-930E-E8D80CF8AD18}" type="pres">
      <dgm:prSet presAssocID="{EA5CE7D7-C561-3346-8CC4-6D1B8CB88333}" presName="cycle" presStyleCnt="0">
        <dgm:presLayoutVars>
          <dgm:chMax val="1"/>
          <dgm:dir/>
          <dgm:animLvl val="ctr"/>
          <dgm:resizeHandles val="exact"/>
        </dgm:presLayoutVars>
      </dgm:prSet>
      <dgm:spPr/>
    </dgm:pt>
    <dgm:pt modelId="{3BE629C8-AD3E-CD4E-93CC-61F8F83E2EC2}" type="pres">
      <dgm:prSet presAssocID="{8758573F-3755-6E4F-8B11-2F6F0547B1D5}" presName="centerShape" presStyleLbl="node0" presStyleIdx="0" presStyleCnt="1" custScaleX="52048" custScaleY="49510"/>
      <dgm:spPr/>
    </dgm:pt>
    <dgm:pt modelId="{F10E1018-FFFF-3444-84D0-D901095E9609}" type="pres">
      <dgm:prSet presAssocID="{283C6A8E-E25E-BB4F-928A-3D9A7E3F11C1}" presName="Name9" presStyleLbl="parChTrans1D2" presStyleIdx="0" presStyleCnt="6"/>
      <dgm:spPr/>
    </dgm:pt>
    <dgm:pt modelId="{AB3C889E-A49C-7F40-A8C8-DB7257970D3A}" type="pres">
      <dgm:prSet presAssocID="{283C6A8E-E25E-BB4F-928A-3D9A7E3F11C1}" presName="connTx" presStyleLbl="parChTrans1D2" presStyleIdx="0" presStyleCnt="6"/>
      <dgm:spPr/>
    </dgm:pt>
    <dgm:pt modelId="{4B894494-C247-B740-A43D-6235DE5CCF1A}" type="pres">
      <dgm:prSet presAssocID="{BEB45006-38FB-3944-9520-D6BE4CEB5354}" presName="node" presStyleLbl="node1" presStyleIdx="0" presStyleCnt="6" custScaleX="82274" custScaleY="77120" custRadScaleRad="112072" custRadScaleInc="3090">
        <dgm:presLayoutVars>
          <dgm:bulletEnabled val="1"/>
        </dgm:presLayoutVars>
      </dgm:prSet>
      <dgm:spPr/>
    </dgm:pt>
    <dgm:pt modelId="{FCBD99E4-260B-2440-B7FD-BB6B3951E31F}" type="pres">
      <dgm:prSet presAssocID="{48E64546-0F51-A54B-9781-C2953E2764E6}" presName="Name9" presStyleLbl="parChTrans1D2" presStyleIdx="1" presStyleCnt="6"/>
      <dgm:spPr/>
    </dgm:pt>
    <dgm:pt modelId="{D29B6602-78D2-BF47-8BEF-E4A16918277A}" type="pres">
      <dgm:prSet presAssocID="{48E64546-0F51-A54B-9781-C2953E2764E6}" presName="connTx" presStyleLbl="parChTrans1D2" presStyleIdx="1" presStyleCnt="6"/>
      <dgm:spPr/>
    </dgm:pt>
    <dgm:pt modelId="{42365686-0013-B048-B5D2-389D7E281ACD}" type="pres">
      <dgm:prSet presAssocID="{3DD718B1-57D1-2246-8D12-ABA844FFAC3D}" presName="node" presStyleLbl="node1" presStyleIdx="1" presStyleCnt="6" custScaleX="73509" custScaleY="76853" custRadScaleRad="126644" custRadScaleInc="2411">
        <dgm:presLayoutVars>
          <dgm:bulletEnabled val="1"/>
        </dgm:presLayoutVars>
      </dgm:prSet>
      <dgm:spPr/>
    </dgm:pt>
    <dgm:pt modelId="{25F42641-74DB-0B4F-B534-02376FB5A89D}" type="pres">
      <dgm:prSet presAssocID="{0D06F836-A54A-774E-BCB1-2F69AE620604}" presName="Name9" presStyleLbl="parChTrans1D2" presStyleIdx="2" presStyleCnt="6"/>
      <dgm:spPr/>
    </dgm:pt>
    <dgm:pt modelId="{CDEB3F36-F893-CC4B-8848-C148C2C13B93}" type="pres">
      <dgm:prSet presAssocID="{0D06F836-A54A-774E-BCB1-2F69AE620604}" presName="connTx" presStyleLbl="parChTrans1D2" presStyleIdx="2" presStyleCnt="6"/>
      <dgm:spPr/>
    </dgm:pt>
    <dgm:pt modelId="{EB3A64CE-99AD-B747-8EF5-83E3027A1D96}" type="pres">
      <dgm:prSet presAssocID="{74C7C6A3-0A7D-0B42-A9B1-5FA4E0AF1EA4}" presName="node" presStyleLbl="node1" presStyleIdx="2" presStyleCnt="6" custScaleX="81561" custScaleY="84344">
        <dgm:presLayoutVars>
          <dgm:bulletEnabled val="1"/>
        </dgm:presLayoutVars>
      </dgm:prSet>
      <dgm:spPr/>
    </dgm:pt>
    <dgm:pt modelId="{5F7D3612-DF1F-D94A-97C7-C0EF1708393C}" type="pres">
      <dgm:prSet presAssocID="{366425FE-254A-274D-BEF4-C0D3F116141A}" presName="Name9" presStyleLbl="parChTrans1D2" presStyleIdx="3" presStyleCnt="6"/>
      <dgm:spPr/>
    </dgm:pt>
    <dgm:pt modelId="{8B811341-B502-1645-AFA3-7198409D252F}" type="pres">
      <dgm:prSet presAssocID="{366425FE-254A-274D-BEF4-C0D3F116141A}" presName="connTx" presStyleLbl="parChTrans1D2" presStyleIdx="3" presStyleCnt="6"/>
      <dgm:spPr/>
    </dgm:pt>
    <dgm:pt modelId="{8F795B42-38F0-6344-AF14-7D6E0929A3DF}" type="pres">
      <dgm:prSet presAssocID="{962A140E-A48B-6549-8DB8-030AE3D311F2}" presName="node" presStyleLbl="node1" presStyleIdx="3" presStyleCnt="6" custScaleX="76356" custScaleY="75710" custRadScaleRad="124935" custRadScaleInc="-2771">
        <dgm:presLayoutVars>
          <dgm:bulletEnabled val="1"/>
        </dgm:presLayoutVars>
      </dgm:prSet>
      <dgm:spPr/>
    </dgm:pt>
    <dgm:pt modelId="{29BC206E-0460-2742-9CAD-F78496D5EA30}" type="pres">
      <dgm:prSet presAssocID="{EC01D20F-3E96-D44A-A890-834D6C9F15D9}" presName="Name9" presStyleLbl="parChTrans1D2" presStyleIdx="4" presStyleCnt="6"/>
      <dgm:spPr/>
    </dgm:pt>
    <dgm:pt modelId="{D9BA93F8-6419-6545-A0E4-118FD6414340}" type="pres">
      <dgm:prSet presAssocID="{EC01D20F-3E96-D44A-A890-834D6C9F15D9}" presName="connTx" presStyleLbl="parChTrans1D2" presStyleIdx="4" presStyleCnt="6"/>
      <dgm:spPr/>
    </dgm:pt>
    <dgm:pt modelId="{73A69E67-721D-EB4C-8AC9-75BB995BAD8F}" type="pres">
      <dgm:prSet presAssocID="{AD9CBBAA-2998-8C40-81C8-97A06A317E3A}" presName="node" presStyleLbl="node1" presStyleIdx="4" presStyleCnt="6" custScaleX="72117" custScaleY="71730" custRadScaleRad="121573" custRadScaleInc="2469">
        <dgm:presLayoutVars>
          <dgm:bulletEnabled val="1"/>
        </dgm:presLayoutVars>
      </dgm:prSet>
      <dgm:spPr/>
    </dgm:pt>
    <dgm:pt modelId="{EF5FDAFF-92F8-4845-BA2B-2F3CB384D20A}" type="pres">
      <dgm:prSet presAssocID="{37254318-3DC9-D94F-9325-CC8934070F30}" presName="Name9" presStyleLbl="parChTrans1D2" presStyleIdx="5" presStyleCnt="6"/>
      <dgm:spPr/>
    </dgm:pt>
    <dgm:pt modelId="{771D3D3E-7169-8C47-B92A-422DFF4AA977}" type="pres">
      <dgm:prSet presAssocID="{37254318-3DC9-D94F-9325-CC8934070F30}" presName="connTx" presStyleLbl="parChTrans1D2" presStyleIdx="5" presStyleCnt="6"/>
      <dgm:spPr/>
    </dgm:pt>
    <dgm:pt modelId="{1E9BE3AE-C968-284B-91F3-EFBC9A68408D}" type="pres">
      <dgm:prSet presAssocID="{32731810-4B42-4042-BBC9-A29A3A921580}" presName="node" presStyleLbl="node1" presStyleIdx="5" presStyleCnt="6" custScaleX="69783" custScaleY="63534" custRadScaleRad="141341" custRadScaleInc="18954">
        <dgm:presLayoutVars>
          <dgm:bulletEnabled val="1"/>
        </dgm:presLayoutVars>
      </dgm:prSet>
      <dgm:spPr/>
    </dgm:pt>
  </dgm:ptLst>
  <dgm:cxnLst>
    <dgm:cxn modelId="{6FC4CF07-5C14-9548-B2A4-14B574D1965F}" type="presOf" srcId="{366425FE-254A-274D-BEF4-C0D3F116141A}" destId="{8B811341-B502-1645-AFA3-7198409D252F}" srcOrd="1" destOrd="0" presId="urn:microsoft.com/office/officeart/2005/8/layout/radial1"/>
    <dgm:cxn modelId="{F14DC310-CFAA-5341-9BAF-7CBC18B8F3E7}" type="presOf" srcId="{EA5CE7D7-C561-3346-8CC4-6D1B8CB88333}" destId="{BC500B3A-6866-3E49-930E-E8D80CF8AD18}" srcOrd="0" destOrd="0" presId="urn:microsoft.com/office/officeart/2005/8/layout/radial1"/>
    <dgm:cxn modelId="{88393F12-8A00-BE40-A0A7-576675033FFF}" type="presOf" srcId="{0D06F836-A54A-774E-BCB1-2F69AE620604}" destId="{25F42641-74DB-0B4F-B534-02376FB5A89D}" srcOrd="0" destOrd="0" presId="urn:microsoft.com/office/officeart/2005/8/layout/radial1"/>
    <dgm:cxn modelId="{00C46F16-0F5D-AE40-86FA-036330BD620F}" type="presOf" srcId="{48E64546-0F51-A54B-9781-C2953E2764E6}" destId="{D29B6602-78D2-BF47-8BEF-E4A16918277A}" srcOrd="1" destOrd="0" presId="urn:microsoft.com/office/officeart/2005/8/layout/radial1"/>
    <dgm:cxn modelId="{6AAA0D19-8E0C-BE43-8F68-1E3B6C076705}" type="presOf" srcId="{283C6A8E-E25E-BB4F-928A-3D9A7E3F11C1}" destId="{AB3C889E-A49C-7F40-A8C8-DB7257970D3A}" srcOrd="1" destOrd="0" presId="urn:microsoft.com/office/officeart/2005/8/layout/radial1"/>
    <dgm:cxn modelId="{34CDDB1E-6190-E645-8B79-FE26C77D027A}" type="presOf" srcId="{37254318-3DC9-D94F-9325-CC8934070F30}" destId="{771D3D3E-7169-8C47-B92A-422DFF4AA977}" srcOrd="1" destOrd="0" presId="urn:microsoft.com/office/officeart/2005/8/layout/radial1"/>
    <dgm:cxn modelId="{8B4B6131-DE71-434A-A544-FC2CFDE52ADB}" srcId="{8758573F-3755-6E4F-8B11-2F6F0547B1D5}" destId="{3DD718B1-57D1-2246-8D12-ABA844FFAC3D}" srcOrd="1" destOrd="0" parTransId="{48E64546-0F51-A54B-9781-C2953E2764E6}" sibTransId="{A1B5289E-81BC-DD45-95BF-44AB5B499DD3}"/>
    <dgm:cxn modelId="{4547E731-DD67-5944-B680-3F070F24C94F}" type="presOf" srcId="{366425FE-254A-274D-BEF4-C0D3F116141A}" destId="{5F7D3612-DF1F-D94A-97C7-C0EF1708393C}" srcOrd="0" destOrd="0" presId="urn:microsoft.com/office/officeart/2005/8/layout/radial1"/>
    <dgm:cxn modelId="{09FEB634-49A6-B440-B448-B24E369A9CD1}" type="presOf" srcId="{962A140E-A48B-6549-8DB8-030AE3D311F2}" destId="{8F795B42-38F0-6344-AF14-7D6E0929A3DF}" srcOrd="0" destOrd="0" presId="urn:microsoft.com/office/officeart/2005/8/layout/radial1"/>
    <dgm:cxn modelId="{76097548-A23C-684E-A3EB-90857C692CE9}" type="presOf" srcId="{32731810-4B42-4042-BBC9-A29A3A921580}" destId="{1E9BE3AE-C968-284B-91F3-EFBC9A68408D}" srcOrd="0" destOrd="0" presId="urn:microsoft.com/office/officeart/2005/8/layout/radial1"/>
    <dgm:cxn modelId="{BD2B9248-C857-AA42-A61E-17722DF5C258}" type="presOf" srcId="{EC01D20F-3E96-D44A-A890-834D6C9F15D9}" destId="{29BC206E-0460-2742-9CAD-F78496D5EA30}" srcOrd="0" destOrd="0" presId="urn:microsoft.com/office/officeart/2005/8/layout/radial1"/>
    <dgm:cxn modelId="{616C7755-F0BA-B843-846D-C71B5B8E4CA2}" type="presOf" srcId="{0D06F836-A54A-774E-BCB1-2F69AE620604}" destId="{CDEB3F36-F893-CC4B-8848-C148C2C13B93}" srcOrd="1" destOrd="0" presId="urn:microsoft.com/office/officeart/2005/8/layout/radial1"/>
    <dgm:cxn modelId="{4AEEF185-DBF8-1E4C-8C21-F65251DC2E03}" type="presOf" srcId="{48E64546-0F51-A54B-9781-C2953E2764E6}" destId="{FCBD99E4-260B-2440-B7FD-BB6B3951E31F}" srcOrd="0" destOrd="0" presId="urn:microsoft.com/office/officeart/2005/8/layout/radial1"/>
    <dgm:cxn modelId="{B1E8128C-C7E6-F546-A56D-93980087F417}" type="presOf" srcId="{AD9CBBAA-2998-8C40-81C8-97A06A317E3A}" destId="{73A69E67-721D-EB4C-8AC9-75BB995BAD8F}" srcOrd="0" destOrd="0" presId="urn:microsoft.com/office/officeart/2005/8/layout/radial1"/>
    <dgm:cxn modelId="{E7132E96-6AE4-C242-9560-D7E687967F91}" type="presOf" srcId="{283C6A8E-E25E-BB4F-928A-3D9A7E3F11C1}" destId="{F10E1018-FFFF-3444-84D0-D901095E9609}" srcOrd="0" destOrd="0" presId="urn:microsoft.com/office/officeart/2005/8/layout/radial1"/>
    <dgm:cxn modelId="{B515D696-AA88-F144-A976-2368BD15721B}" type="presOf" srcId="{BEB45006-38FB-3944-9520-D6BE4CEB5354}" destId="{4B894494-C247-B740-A43D-6235DE5CCF1A}" srcOrd="0" destOrd="0" presId="urn:microsoft.com/office/officeart/2005/8/layout/radial1"/>
    <dgm:cxn modelId="{81CF339D-1898-BF4C-AAB1-D905EDA1797B}" srcId="{8758573F-3755-6E4F-8B11-2F6F0547B1D5}" destId="{962A140E-A48B-6549-8DB8-030AE3D311F2}" srcOrd="3" destOrd="0" parTransId="{366425FE-254A-274D-BEF4-C0D3F116141A}" sibTransId="{F37F85F8-10EE-0E45-9AC3-7016E49D2A30}"/>
    <dgm:cxn modelId="{BE46B59E-287A-2D4C-A48E-0E1FADBF3F17}" type="presOf" srcId="{74C7C6A3-0A7D-0B42-A9B1-5FA4E0AF1EA4}" destId="{EB3A64CE-99AD-B747-8EF5-83E3027A1D96}" srcOrd="0" destOrd="0" presId="urn:microsoft.com/office/officeart/2005/8/layout/radial1"/>
    <dgm:cxn modelId="{9C2896B0-C2FD-8D4A-8BAA-4D7B50692B47}" type="presOf" srcId="{EC01D20F-3E96-D44A-A890-834D6C9F15D9}" destId="{D9BA93F8-6419-6545-A0E4-118FD6414340}" srcOrd="1" destOrd="0" presId="urn:microsoft.com/office/officeart/2005/8/layout/radial1"/>
    <dgm:cxn modelId="{52BC4DC2-8210-094D-BAA2-55FE89D2E2AB}" srcId="{EA5CE7D7-C561-3346-8CC4-6D1B8CB88333}" destId="{8758573F-3755-6E4F-8B11-2F6F0547B1D5}" srcOrd="0" destOrd="0" parTransId="{DBC06CDA-5AF7-8F4D-96A1-EFC223DE1CD6}" sibTransId="{997BBDDD-62E9-9D48-B704-6689E9C6A55E}"/>
    <dgm:cxn modelId="{2EE5FECA-14DC-F74B-8296-85E678C0BD71}" type="presOf" srcId="{37254318-3DC9-D94F-9325-CC8934070F30}" destId="{EF5FDAFF-92F8-4845-BA2B-2F3CB384D20A}" srcOrd="0" destOrd="0" presId="urn:microsoft.com/office/officeart/2005/8/layout/radial1"/>
    <dgm:cxn modelId="{8DB99FCC-4F0F-2241-9A9E-9F5B684DE419}" srcId="{8758573F-3755-6E4F-8B11-2F6F0547B1D5}" destId="{AD9CBBAA-2998-8C40-81C8-97A06A317E3A}" srcOrd="4" destOrd="0" parTransId="{EC01D20F-3E96-D44A-A890-834D6C9F15D9}" sibTransId="{F9B695CC-9986-F244-B22E-2D05D82771D9}"/>
    <dgm:cxn modelId="{3DCE41CF-934B-B64D-81DF-1677B7716E88}" srcId="{8758573F-3755-6E4F-8B11-2F6F0547B1D5}" destId="{74C7C6A3-0A7D-0B42-A9B1-5FA4E0AF1EA4}" srcOrd="2" destOrd="0" parTransId="{0D06F836-A54A-774E-BCB1-2F69AE620604}" sibTransId="{9382AD0F-1AE4-2041-BD62-4BAE1C8D8F3F}"/>
    <dgm:cxn modelId="{7DDAEBD7-46C4-7F4A-A4B2-5E6C109730E1}" srcId="{8758573F-3755-6E4F-8B11-2F6F0547B1D5}" destId="{32731810-4B42-4042-BBC9-A29A3A921580}" srcOrd="5" destOrd="0" parTransId="{37254318-3DC9-D94F-9325-CC8934070F30}" sibTransId="{A46C3B5F-25C1-F34B-BCDE-CAA245FF73F7}"/>
    <dgm:cxn modelId="{B9FAFADA-2058-034C-BF5B-6C3E16982587}" srcId="{8758573F-3755-6E4F-8B11-2F6F0547B1D5}" destId="{BEB45006-38FB-3944-9520-D6BE4CEB5354}" srcOrd="0" destOrd="0" parTransId="{283C6A8E-E25E-BB4F-928A-3D9A7E3F11C1}" sibTransId="{E7F68E9E-0799-5243-A76D-C4D938D39C95}"/>
    <dgm:cxn modelId="{3E6D41FE-091B-A648-9B10-B04150C9D958}" type="presOf" srcId="{3DD718B1-57D1-2246-8D12-ABA844FFAC3D}" destId="{42365686-0013-B048-B5D2-389D7E281ACD}" srcOrd="0" destOrd="0" presId="urn:microsoft.com/office/officeart/2005/8/layout/radial1"/>
    <dgm:cxn modelId="{637172FF-AF89-A043-B387-47E5C634040A}" type="presOf" srcId="{8758573F-3755-6E4F-8B11-2F6F0547B1D5}" destId="{3BE629C8-AD3E-CD4E-93CC-61F8F83E2EC2}" srcOrd="0" destOrd="0" presId="urn:microsoft.com/office/officeart/2005/8/layout/radial1"/>
    <dgm:cxn modelId="{DA361D22-4EC3-5344-80EC-62BF363C95DC}" type="presParOf" srcId="{BC500B3A-6866-3E49-930E-E8D80CF8AD18}" destId="{3BE629C8-AD3E-CD4E-93CC-61F8F83E2EC2}" srcOrd="0" destOrd="0" presId="urn:microsoft.com/office/officeart/2005/8/layout/radial1"/>
    <dgm:cxn modelId="{25D8C4C1-EBFF-2644-BCD8-AAABE1A887B0}" type="presParOf" srcId="{BC500B3A-6866-3E49-930E-E8D80CF8AD18}" destId="{F10E1018-FFFF-3444-84D0-D901095E9609}" srcOrd="1" destOrd="0" presId="urn:microsoft.com/office/officeart/2005/8/layout/radial1"/>
    <dgm:cxn modelId="{4C41E67D-B2F7-694F-A266-1ADFCD79537D}" type="presParOf" srcId="{F10E1018-FFFF-3444-84D0-D901095E9609}" destId="{AB3C889E-A49C-7F40-A8C8-DB7257970D3A}" srcOrd="0" destOrd="0" presId="urn:microsoft.com/office/officeart/2005/8/layout/radial1"/>
    <dgm:cxn modelId="{847360D0-C6F0-DF48-9799-2ED36EBCB41D}" type="presParOf" srcId="{BC500B3A-6866-3E49-930E-E8D80CF8AD18}" destId="{4B894494-C247-B740-A43D-6235DE5CCF1A}" srcOrd="2" destOrd="0" presId="urn:microsoft.com/office/officeart/2005/8/layout/radial1"/>
    <dgm:cxn modelId="{80866006-DD42-6C48-8595-8566122B55E8}" type="presParOf" srcId="{BC500B3A-6866-3E49-930E-E8D80CF8AD18}" destId="{FCBD99E4-260B-2440-B7FD-BB6B3951E31F}" srcOrd="3" destOrd="0" presId="urn:microsoft.com/office/officeart/2005/8/layout/radial1"/>
    <dgm:cxn modelId="{AD42CC9F-54F3-EC41-BCB5-0E48DD568ADA}" type="presParOf" srcId="{FCBD99E4-260B-2440-B7FD-BB6B3951E31F}" destId="{D29B6602-78D2-BF47-8BEF-E4A16918277A}" srcOrd="0" destOrd="0" presId="urn:microsoft.com/office/officeart/2005/8/layout/radial1"/>
    <dgm:cxn modelId="{93BE2DAF-4164-824F-8CF4-BAFA441FA167}" type="presParOf" srcId="{BC500B3A-6866-3E49-930E-E8D80CF8AD18}" destId="{42365686-0013-B048-B5D2-389D7E281ACD}" srcOrd="4" destOrd="0" presId="urn:microsoft.com/office/officeart/2005/8/layout/radial1"/>
    <dgm:cxn modelId="{57D2AF79-E2FB-8548-BFBD-39C623FBE45C}" type="presParOf" srcId="{BC500B3A-6866-3E49-930E-E8D80CF8AD18}" destId="{25F42641-74DB-0B4F-B534-02376FB5A89D}" srcOrd="5" destOrd="0" presId="urn:microsoft.com/office/officeart/2005/8/layout/radial1"/>
    <dgm:cxn modelId="{212F2980-DA1C-A246-818B-0F3F409CE741}" type="presParOf" srcId="{25F42641-74DB-0B4F-B534-02376FB5A89D}" destId="{CDEB3F36-F893-CC4B-8848-C148C2C13B93}" srcOrd="0" destOrd="0" presId="urn:microsoft.com/office/officeart/2005/8/layout/radial1"/>
    <dgm:cxn modelId="{E4A00EED-3CDE-7947-AC0B-D18B6FAF5F15}" type="presParOf" srcId="{BC500B3A-6866-3E49-930E-E8D80CF8AD18}" destId="{EB3A64CE-99AD-B747-8EF5-83E3027A1D96}" srcOrd="6" destOrd="0" presId="urn:microsoft.com/office/officeart/2005/8/layout/radial1"/>
    <dgm:cxn modelId="{9E96F522-0DA6-6D41-8674-6C0CDCF29A4F}" type="presParOf" srcId="{BC500B3A-6866-3E49-930E-E8D80CF8AD18}" destId="{5F7D3612-DF1F-D94A-97C7-C0EF1708393C}" srcOrd="7" destOrd="0" presId="urn:microsoft.com/office/officeart/2005/8/layout/radial1"/>
    <dgm:cxn modelId="{8E59A521-A7C5-9C40-AADE-CF6917DFBA2F}" type="presParOf" srcId="{5F7D3612-DF1F-D94A-97C7-C0EF1708393C}" destId="{8B811341-B502-1645-AFA3-7198409D252F}" srcOrd="0" destOrd="0" presId="urn:microsoft.com/office/officeart/2005/8/layout/radial1"/>
    <dgm:cxn modelId="{6E2AA7AB-4374-E14D-9640-8A963AEE442F}" type="presParOf" srcId="{BC500B3A-6866-3E49-930E-E8D80CF8AD18}" destId="{8F795B42-38F0-6344-AF14-7D6E0929A3DF}" srcOrd="8" destOrd="0" presId="urn:microsoft.com/office/officeart/2005/8/layout/radial1"/>
    <dgm:cxn modelId="{573029EA-01CF-5742-AB4E-16766DED0246}" type="presParOf" srcId="{BC500B3A-6866-3E49-930E-E8D80CF8AD18}" destId="{29BC206E-0460-2742-9CAD-F78496D5EA30}" srcOrd="9" destOrd="0" presId="urn:microsoft.com/office/officeart/2005/8/layout/radial1"/>
    <dgm:cxn modelId="{04BD608E-4389-8044-8A2A-B976B0031D10}" type="presParOf" srcId="{29BC206E-0460-2742-9CAD-F78496D5EA30}" destId="{D9BA93F8-6419-6545-A0E4-118FD6414340}" srcOrd="0" destOrd="0" presId="urn:microsoft.com/office/officeart/2005/8/layout/radial1"/>
    <dgm:cxn modelId="{11477B1A-E270-0F4E-B348-6EF10604C368}" type="presParOf" srcId="{BC500B3A-6866-3E49-930E-E8D80CF8AD18}" destId="{73A69E67-721D-EB4C-8AC9-75BB995BAD8F}" srcOrd="10" destOrd="0" presId="urn:microsoft.com/office/officeart/2005/8/layout/radial1"/>
    <dgm:cxn modelId="{3DB078A2-5EB7-114C-9900-DC1D978D79FD}" type="presParOf" srcId="{BC500B3A-6866-3E49-930E-E8D80CF8AD18}" destId="{EF5FDAFF-92F8-4845-BA2B-2F3CB384D20A}" srcOrd="11" destOrd="0" presId="urn:microsoft.com/office/officeart/2005/8/layout/radial1"/>
    <dgm:cxn modelId="{E46BDBEC-5ECB-A340-95BF-E65961ABB244}" type="presParOf" srcId="{EF5FDAFF-92F8-4845-BA2B-2F3CB384D20A}" destId="{771D3D3E-7169-8C47-B92A-422DFF4AA977}" srcOrd="0" destOrd="0" presId="urn:microsoft.com/office/officeart/2005/8/layout/radial1"/>
    <dgm:cxn modelId="{66CD90CC-6418-3542-BE5E-E299A4718594}" type="presParOf" srcId="{BC500B3A-6866-3E49-930E-E8D80CF8AD18}" destId="{1E9BE3AE-C968-284B-91F3-EFBC9A68408D}" srcOrd="12" destOrd="0" presId="urn:microsoft.com/office/officeart/2005/8/layout/radial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911C3AE-831A-4172-85D6-C12FE321E0BC}"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E322ACB4-C376-40B9-832F-1ECF748A7B6E}">
      <dgm:prSet/>
      <dgm:spPr/>
      <dgm:t>
        <a:bodyPr/>
        <a:lstStyle/>
        <a:p>
          <a:r>
            <a:rPr lang="en-US"/>
            <a:t>Building Knowledge Graph</a:t>
          </a:r>
        </a:p>
      </dgm:t>
    </dgm:pt>
    <dgm:pt modelId="{8AE6943D-3296-4E08-950B-C7CD1A67E15F}" type="parTrans" cxnId="{055E581E-5EAB-4B32-ADAB-F4D15E7A8965}">
      <dgm:prSet/>
      <dgm:spPr/>
      <dgm:t>
        <a:bodyPr/>
        <a:lstStyle/>
        <a:p>
          <a:endParaRPr lang="en-US"/>
        </a:p>
      </dgm:t>
    </dgm:pt>
    <dgm:pt modelId="{798BAC8D-EDEE-4130-9A61-A5C431938A58}" type="sibTrans" cxnId="{055E581E-5EAB-4B32-ADAB-F4D15E7A8965}">
      <dgm:prSet/>
      <dgm:spPr/>
      <dgm:t>
        <a:bodyPr/>
        <a:lstStyle/>
        <a:p>
          <a:endParaRPr lang="en-US"/>
        </a:p>
      </dgm:t>
    </dgm:pt>
    <dgm:pt modelId="{BAEF293A-3023-4EB7-BDFA-8448489818B5}">
      <dgm:prSet/>
      <dgm:spPr/>
      <dgm:t>
        <a:bodyPr/>
        <a:lstStyle/>
        <a:p>
          <a:r>
            <a:rPr lang="en-US"/>
            <a:t>Multi-Agent Performance  </a:t>
          </a:r>
        </a:p>
      </dgm:t>
    </dgm:pt>
    <dgm:pt modelId="{9ABE6D73-2BB6-4895-A665-D642A1121FAA}" type="parTrans" cxnId="{EB5E9AA8-AB60-44DA-BCD5-644D8C40C4BF}">
      <dgm:prSet/>
      <dgm:spPr/>
      <dgm:t>
        <a:bodyPr/>
        <a:lstStyle/>
        <a:p>
          <a:endParaRPr lang="en-US"/>
        </a:p>
      </dgm:t>
    </dgm:pt>
    <dgm:pt modelId="{88CC32BE-1DE4-4038-BE76-04DC05610600}" type="sibTrans" cxnId="{EB5E9AA8-AB60-44DA-BCD5-644D8C40C4BF}">
      <dgm:prSet/>
      <dgm:spPr/>
      <dgm:t>
        <a:bodyPr/>
        <a:lstStyle/>
        <a:p>
          <a:endParaRPr lang="en-US"/>
        </a:p>
      </dgm:t>
    </dgm:pt>
    <dgm:pt modelId="{408293E1-7231-4A86-A197-CB7372C835F7}" type="pres">
      <dgm:prSet presAssocID="{F911C3AE-831A-4172-85D6-C12FE321E0BC}" presName="root" presStyleCnt="0">
        <dgm:presLayoutVars>
          <dgm:dir/>
          <dgm:resizeHandles val="exact"/>
        </dgm:presLayoutVars>
      </dgm:prSet>
      <dgm:spPr/>
    </dgm:pt>
    <dgm:pt modelId="{D3BFEB9C-1AD9-484A-9556-5CEA6891F148}" type="pres">
      <dgm:prSet presAssocID="{E322ACB4-C376-40B9-832F-1ECF748A7B6E}" presName="compNode" presStyleCnt="0"/>
      <dgm:spPr/>
    </dgm:pt>
    <dgm:pt modelId="{ECC36F49-D9B1-4FE7-A784-3FDFB6669A2C}" type="pres">
      <dgm:prSet presAssocID="{E322ACB4-C376-40B9-832F-1ECF748A7B6E}" presName="bgRect" presStyleLbl="bgShp" presStyleIdx="0" presStyleCnt="2"/>
      <dgm:spPr/>
    </dgm:pt>
    <dgm:pt modelId="{95A3C1FD-2BFE-4C7A-8C36-880727FB3EE3}" type="pres">
      <dgm:prSet presAssocID="{E322ACB4-C376-40B9-832F-1ECF748A7B6E}"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ead with Gears"/>
        </a:ext>
      </dgm:extLst>
    </dgm:pt>
    <dgm:pt modelId="{B8A135D3-F19F-4350-A012-E68F6098DC8E}" type="pres">
      <dgm:prSet presAssocID="{E322ACB4-C376-40B9-832F-1ECF748A7B6E}" presName="spaceRect" presStyleCnt="0"/>
      <dgm:spPr/>
    </dgm:pt>
    <dgm:pt modelId="{1C866346-9C8A-47FD-A07A-CCD72A470D47}" type="pres">
      <dgm:prSet presAssocID="{E322ACB4-C376-40B9-832F-1ECF748A7B6E}" presName="parTx" presStyleLbl="revTx" presStyleIdx="0" presStyleCnt="2">
        <dgm:presLayoutVars>
          <dgm:chMax val="0"/>
          <dgm:chPref val="0"/>
        </dgm:presLayoutVars>
      </dgm:prSet>
      <dgm:spPr/>
    </dgm:pt>
    <dgm:pt modelId="{8EF4264E-D6A9-4418-80B9-63609CFC377D}" type="pres">
      <dgm:prSet presAssocID="{798BAC8D-EDEE-4130-9A61-A5C431938A58}" presName="sibTrans" presStyleCnt="0"/>
      <dgm:spPr/>
    </dgm:pt>
    <dgm:pt modelId="{51E42EE6-D9AF-4936-9AFF-93E2FA66BD23}" type="pres">
      <dgm:prSet presAssocID="{BAEF293A-3023-4EB7-BDFA-8448489818B5}" presName="compNode" presStyleCnt="0"/>
      <dgm:spPr/>
    </dgm:pt>
    <dgm:pt modelId="{5605F27E-FFDC-4D2C-95EC-F8CDC4527BF9}" type="pres">
      <dgm:prSet presAssocID="{BAEF293A-3023-4EB7-BDFA-8448489818B5}" presName="bgRect" presStyleLbl="bgShp" presStyleIdx="1" presStyleCnt="2"/>
      <dgm:spPr/>
    </dgm:pt>
    <dgm:pt modelId="{1CB68E0A-1BB3-4643-9891-ACB6E18D6866}" type="pres">
      <dgm:prSet presAssocID="{BAEF293A-3023-4EB7-BDFA-8448489818B5}"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Robot"/>
        </a:ext>
      </dgm:extLst>
    </dgm:pt>
    <dgm:pt modelId="{ACB30B9F-FCDD-4556-96F4-F69C0895D783}" type="pres">
      <dgm:prSet presAssocID="{BAEF293A-3023-4EB7-BDFA-8448489818B5}" presName="spaceRect" presStyleCnt="0"/>
      <dgm:spPr/>
    </dgm:pt>
    <dgm:pt modelId="{8493DAC2-C64C-466D-8F7C-8A059EF78A56}" type="pres">
      <dgm:prSet presAssocID="{BAEF293A-3023-4EB7-BDFA-8448489818B5}" presName="parTx" presStyleLbl="revTx" presStyleIdx="1" presStyleCnt="2">
        <dgm:presLayoutVars>
          <dgm:chMax val="0"/>
          <dgm:chPref val="0"/>
        </dgm:presLayoutVars>
      </dgm:prSet>
      <dgm:spPr/>
    </dgm:pt>
  </dgm:ptLst>
  <dgm:cxnLst>
    <dgm:cxn modelId="{055E581E-5EAB-4B32-ADAB-F4D15E7A8965}" srcId="{F911C3AE-831A-4172-85D6-C12FE321E0BC}" destId="{E322ACB4-C376-40B9-832F-1ECF748A7B6E}" srcOrd="0" destOrd="0" parTransId="{8AE6943D-3296-4E08-950B-C7CD1A67E15F}" sibTransId="{798BAC8D-EDEE-4130-9A61-A5C431938A58}"/>
    <dgm:cxn modelId="{6E281431-638E-4A25-A27B-C59C2FDBB30D}" type="presOf" srcId="{E322ACB4-C376-40B9-832F-1ECF748A7B6E}" destId="{1C866346-9C8A-47FD-A07A-CCD72A470D47}" srcOrd="0" destOrd="0" presId="urn:microsoft.com/office/officeart/2018/2/layout/IconVerticalSolidList"/>
    <dgm:cxn modelId="{7E954DA5-340E-4D26-BADC-B9F427768F02}" type="presOf" srcId="{F911C3AE-831A-4172-85D6-C12FE321E0BC}" destId="{408293E1-7231-4A86-A197-CB7372C835F7}" srcOrd="0" destOrd="0" presId="urn:microsoft.com/office/officeart/2018/2/layout/IconVerticalSolidList"/>
    <dgm:cxn modelId="{EB5E9AA8-AB60-44DA-BCD5-644D8C40C4BF}" srcId="{F911C3AE-831A-4172-85D6-C12FE321E0BC}" destId="{BAEF293A-3023-4EB7-BDFA-8448489818B5}" srcOrd="1" destOrd="0" parTransId="{9ABE6D73-2BB6-4895-A665-D642A1121FAA}" sibTransId="{88CC32BE-1DE4-4038-BE76-04DC05610600}"/>
    <dgm:cxn modelId="{14726AEC-B76D-4DCE-85E2-BE4463C5A33C}" type="presOf" srcId="{BAEF293A-3023-4EB7-BDFA-8448489818B5}" destId="{8493DAC2-C64C-466D-8F7C-8A059EF78A56}" srcOrd="0" destOrd="0" presId="urn:microsoft.com/office/officeart/2018/2/layout/IconVerticalSolidList"/>
    <dgm:cxn modelId="{0B5D3833-AF63-4D66-8B49-2C76CD25E713}" type="presParOf" srcId="{408293E1-7231-4A86-A197-CB7372C835F7}" destId="{D3BFEB9C-1AD9-484A-9556-5CEA6891F148}" srcOrd="0" destOrd="0" presId="urn:microsoft.com/office/officeart/2018/2/layout/IconVerticalSolidList"/>
    <dgm:cxn modelId="{801BD0F8-1E19-4355-9000-57DFF9626E2C}" type="presParOf" srcId="{D3BFEB9C-1AD9-484A-9556-5CEA6891F148}" destId="{ECC36F49-D9B1-4FE7-A784-3FDFB6669A2C}" srcOrd="0" destOrd="0" presId="urn:microsoft.com/office/officeart/2018/2/layout/IconVerticalSolidList"/>
    <dgm:cxn modelId="{AFA23C8F-AA1E-4D35-A676-4B2F13544250}" type="presParOf" srcId="{D3BFEB9C-1AD9-484A-9556-5CEA6891F148}" destId="{95A3C1FD-2BFE-4C7A-8C36-880727FB3EE3}" srcOrd="1" destOrd="0" presId="urn:microsoft.com/office/officeart/2018/2/layout/IconVerticalSolidList"/>
    <dgm:cxn modelId="{3ED60942-70C7-492B-B696-E54167083F70}" type="presParOf" srcId="{D3BFEB9C-1AD9-484A-9556-5CEA6891F148}" destId="{B8A135D3-F19F-4350-A012-E68F6098DC8E}" srcOrd="2" destOrd="0" presId="urn:microsoft.com/office/officeart/2018/2/layout/IconVerticalSolidList"/>
    <dgm:cxn modelId="{A95F69C5-2D31-4BA3-9BD0-76F958E199B9}" type="presParOf" srcId="{D3BFEB9C-1AD9-484A-9556-5CEA6891F148}" destId="{1C866346-9C8A-47FD-A07A-CCD72A470D47}" srcOrd="3" destOrd="0" presId="urn:microsoft.com/office/officeart/2018/2/layout/IconVerticalSolidList"/>
    <dgm:cxn modelId="{925741F9-D28A-44A4-8E68-2B0BF9BBDF1B}" type="presParOf" srcId="{408293E1-7231-4A86-A197-CB7372C835F7}" destId="{8EF4264E-D6A9-4418-80B9-63609CFC377D}" srcOrd="1" destOrd="0" presId="urn:microsoft.com/office/officeart/2018/2/layout/IconVerticalSolidList"/>
    <dgm:cxn modelId="{177E448B-01CF-4DA1-83E8-5537DA2EED86}" type="presParOf" srcId="{408293E1-7231-4A86-A197-CB7372C835F7}" destId="{51E42EE6-D9AF-4936-9AFF-93E2FA66BD23}" srcOrd="2" destOrd="0" presId="urn:microsoft.com/office/officeart/2018/2/layout/IconVerticalSolidList"/>
    <dgm:cxn modelId="{3254D8D8-DA4C-4283-9302-2CC97E88ABAA}" type="presParOf" srcId="{51E42EE6-D9AF-4936-9AFF-93E2FA66BD23}" destId="{5605F27E-FFDC-4D2C-95EC-F8CDC4527BF9}" srcOrd="0" destOrd="0" presId="urn:microsoft.com/office/officeart/2018/2/layout/IconVerticalSolidList"/>
    <dgm:cxn modelId="{8A00D1F6-00C5-4313-8267-D2CDFAED3C71}" type="presParOf" srcId="{51E42EE6-D9AF-4936-9AFF-93E2FA66BD23}" destId="{1CB68E0A-1BB3-4643-9891-ACB6E18D6866}" srcOrd="1" destOrd="0" presId="urn:microsoft.com/office/officeart/2018/2/layout/IconVerticalSolidList"/>
    <dgm:cxn modelId="{B7896462-461A-4546-A826-9F961CD2F92C}" type="presParOf" srcId="{51E42EE6-D9AF-4936-9AFF-93E2FA66BD23}" destId="{ACB30B9F-FCDD-4556-96F4-F69C0895D783}" srcOrd="2" destOrd="0" presId="urn:microsoft.com/office/officeart/2018/2/layout/IconVerticalSolidList"/>
    <dgm:cxn modelId="{109F2FB6-820D-4E32-A38A-9BFA4FCE65A1}" type="presParOf" srcId="{51E42EE6-D9AF-4936-9AFF-93E2FA66BD23}" destId="{8493DAC2-C64C-466D-8F7C-8A059EF78A56}"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F90B791-D952-48CB-A6BB-62947469F423}"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80C778A2-9F67-4CDF-97AE-65328C12744E}">
      <dgm:prSet custT="1"/>
      <dgm:spPr/>
      <dgm:t>
        <a:bodyPr/>
        <a:lstStyle/>
        <a:p>
          <a:r>
            <a:rPr lang="en-US" sz="1600" dirty="0">
              <a:solidFill>
                <a:schemeClr val="accent5">
                  <a:lumMod val="60000"/>
                  <a:lumOff val="40000"/>
                </a:schemeClr>
              </a:solidFill>
            </a:rPr>
            <a:t>Effective Multi-Agent Architecture</a:t>
          </a:r>
          <a:r>
            <a:rPr lang="en-US" sz="1600" dirty="0"/>
            <a:t>: The specialized agents demonstrate effective collaboration, delivering comprehensive medical insights.</a:t>
          </a:r>
        </a:p>
      </dgm:t>
    </dgm:pt>
    <dgm:pt modelId="{B893CA5C-D9CE-4E2F-A8E7-75EEC2F9D315}" type="parTrans" cxnId="{6DFB5742-AB96-4EFE-B06F-E654F928F616}">
      <dgm:prSet/>
      <dgm:spPr/>
      <dgm:t>
        <a:bodyPr/>
        <a:lstStyle/>
        <a:p>
          <a:endParaRPr lang="en-US" sz="1600"/>
        </a:p>
      </dgm:t>
    </dgm:pt>
    <dgm:pt modelId="{18A0431B-0ED3-4040-ADAF-BE52486E35DD}" type="sibTrans" cxnId="{6DFB5742-AB96-4EFE-B06F-E654F928F616}">
      <dgm:prSet/>
      <dgm:spPr/>
      <dgm:t>
        <a:bodyPr/>
        <a:lstStyle/>
        <a:p>
          <a:endParaRPr lang="en-US" sz="1600"/>
        </a:p>
      </dgm:t>
    </dgm:pt>
    <dgm:pt modelId="{90AF2C9C-783B-429C-93A1-747685212B38}">
      <dgm:prSet custT="1"/>
      <dgm:spPr/>
      <dgm:t>
        <a:bodyPr/>
        <a:lstStyle/>
        <a:p>
          <a:r>
            <a:rPr lang="en-US" sz="1600" dirty="0">
              <a:solidFill>
                <a:schemeClr val="accent5">
                  <a:lumMod val="60000"/>
                  <a:lumOff val="40000"/>
                </a:schemeClr>
              </a:solidFill>
            </a:rPr>
            <a:t>Gemini-Pro's Interpretive Capability</a:t>
          </a:r>
          <a:r>
            <a:rPr lang="en-US" sz="1600" dirty="0"/>
            <a:t>: The generative model effectively interprets medical data, assessing risks and generating relevant recommendations.</a:t>
          </a:r>
        </a:p>
      </dgm:t>
    </dgm:pt>
    <dgm:pt modelId="{9383BEF4-06F9-47FB-80EC-F20D6159C705}" type="parTrans" cxnId="{4A469542-FA53-44AE-A579-77E0124F29AC}">
      <dgm:prSet/>
      <dgm:spPr/>
      <dgm:t>
        <a:bodyPr/>
        <a:lstStyle/>
        <a:p>
          <a:endParaRPr lang="en-US" sz="1600"/>
        </a:p>
      </dgm:t>
    </dgm:pt>
    <dgm:pt modelId="{B405B991-FBCA-4CDC-AD9B-48BEC0D2181D}" type="sibTrans" cxnId="{4A469542-FA53-44AE-A579-77E0124F29AC}">
      <dgm:prSet/>
      <dgm:spPr/>
      <dgm:t>
        <a:bodyPr/>
        <a:lstStyle/>
        <a:p>
          <a:endParaRPr lang="en-US" sz="1600"/>
        </a:p>
      </dgm:t>
    </dgm:pt>
    <dgm:pt modelId="{ECA6D3AE-A9DA-4978-8C0A-23D1EF49435A}">
      <dgm:prSet custT="1"/>
      <dgm:spPr/>
      <dgm:t>
        <a:bodyPr/>
        <a:lstStyle/>
        <a:p>
          <a:r>
            <a:rPr lang="en-US" sz="1600" dirty="0">
              <a:solidFill>
                <a:schemeClr val="accent5">
                  <a:lumMod val="60000"/>
                  <a:lumOff val="40000"/>
                </a:schemeClr>
              </a:solidFill>
            </a:rPr>
            <a:t>Knowledge Graph Utility</a:t>
          </a:r>
          <a:r>
            <a:rPr lang="en-US" sz="1600" dirty="0"/>
            <a:t>: The knowledge graph representation enables efficient retrieval and reasoning about patient medical history.</a:t>
          </a:r>
        </a:p>
      </dgm:t>
    </dgm:pt>
    <dgm:pt modelId="{C27A30A8-D63A-4A20-ABDD-17D70F588076}" type="parTrans" cxnId="{861157AA-BACD-42A9-814D-D3D3569FCB5B}">
      <dgm:prSet/>
      <dgm:spPr/>
      <dgm:t>
        <a:bodyPr/>
        <a:lstStyle/>
        <a:p>
          <a:endParaRPr lang="en-US" sz="1600"/>
        </a:p>
      </dgm:t>
    </dgm:pt>
    <dgm:pt modelId="{5AB2E1E3-A5D0-474F-A42F-1FFC580F5F0A}" type="sibTrans" cxnId="{861157AA-BACD-42A9-814D-D3D3569FCB5B}">
      <dgm:prSet/>
      <dgm:spPr/>
      <dgm:t>
        <a:bodyPr/>
        <a:lstStyle/>
        <a:p>
          <a:endParaRPr lang="en-US" sz="1600"/>
        </a:p>
      </dgm:t>
    </dgm:pt>
    <dgm:pt modelId="{54974649-1C25-40CD-B618-900BE1F08566}">
      <dgm:prSet custT="1"/>
      <dgm:spPr/>
      <dgm:t>
        <a:bodyPr/>
        <a:lstStyle/>
        <a:p>
          <a:r>
            <a:rPr lang="en-US" sz="1600" dirty="0">
              <a:solidFill>
                <a:schemeClr val="accent5">
                  <a:lumMod val="60000"/>
                  <a:lumOff val="40000"/>
                </a:schemeClr>
              </a:solidFill>
            </a:rPr>
            <a:t>Human Feedback Loop</a:t>
          </a:r>
          <a:r>
            <a:rPr lang="en-US" sz="1600" dirty="0"/>
            <a:t>: The incorporation of human feedback is essential for refining system responses and addressing AI biases.</a:t>
          </a:r>
        </a:p>
      </dgm:t>
    </dgm:pt>
    <dgm:pt modelId="{4EF49767-C2CC-454A-A2AD-43AB2682172B}" type="parTrans" cxnId="{A3ABF013-EACF-4AED-9723-EA3D715A2CC1}">
      <dgm:prSet/>
      <dgm:spPr/>
      <dgm:t>
        <a:bodyPr/>
        <a:lstStyle/>
        <a:p>
          <a:endParaRPr lang="en-US" sz="1600"/>
        </a:p>
      </dgm:t>
    </dgm:pt>
    <dgm:pt modelId="{3935219E-BF29-4E22-BA1D-D14CE9CECBE6}" type="sibTrans" cxnId="{A3ABF013-EACF-4AED-9723-EA3D715A2CC1}">
      <dgm:prSet/>
      <dgm:spPr/>
      <dgm:t>
        <a:bodyPr/>
        <a:lstStyle/>
        <a:p>
          <a:endParaRPr lang="en-US" sz="1600"/>
        </a:p>
      </dgm:t>
    </dgm:pt>
    <dgm:pt modelId="{DBA0C923-1257-4118-9499-E7F8F52BAAAA}">
      <dgm:prSet custT="1"/>
      <dgm:spPr/>
      <dgm:t>
        <a:bodyPr/>
        <a:lstStyle/>
        <a:p>
          <a:r>
            <a:rPr lang="en-US" sz="1600" dirty="0">
              <a:solidFill>
                <a:schemeClr val="accent5">
                  <a:lumMod val="60000"/>
                  <a:lumOff val="40000"/>
                </a:schemeClr>
              </a:solidFill>
            </a:rPr>
            <a:t>Positive Evaluation Metrics</a:t>
          </a:r>
          <a:r>
            <a:rPr lang="en-US" sz="1600" dirty="0"/>
            <a:t>: The BLEU, ROUGE, and METEOR scores demonstrate strong alignment and fluency of the generated text.</a:t>
          </a:r>
        </a:p>
      </dgm:t>
    </dgm:pt>
    <dgm:pt modelId="{07C592A4-F7B6-4209-B909-E0F8E0D8D213}" type="parTrans" cxnId="{95145DA5-3488-4239-BE6C-BCD89A64FE7B}">
      <dgm:prSet/>
      <dgm:spPr/>
      <dgm:t>
        <a:bodyPr/>
        <a:lstStyle/>
        <a:p>
          <a:endParaRPr lang="en-US" sz="1600"/>
        </a:p>
      </dgm:t>
    </dgm:pt>
    <dgm:pt modelId="{F8695C50-700E-4CD8-A981-46D72DDC6B4E}" type="sibTrans" cxnId="{95145DA5-3488-4239-BE6C-BCD89A64FE7B}">
      <dgm:prSet/>
      <dgm:spPr/>
      <dgm:t>
        <a:bodyPr/>
        <a:lstStyle/>
        <a:p>
          <a:endParaRPr lang="en-US" sz="1600"/>
        </a:p>
      </dgm:t>
    </dgm:pt>
    <dgm:pt modelId="{EC586211-A21E-4A20-88B0-50AF5404C301}" type="pres">
      <dgm:prSet presAssocID="{1F90B791-D952-48CB-A6BB-62947469F423}" presName="root" presStyleCnt="0">
        <dgm:presLayoutVars>
          <dgm:dir/>
          <dgm:resizeHandles val="exact"/>
        </dgm:presLayoutVars>
      </dgm:prSet>
      <dgm:spPr/>
    </dgm:pt>
    <dgm:pt modelId="{966E7647-85A7-49EE-AB1E-6BF1348B5782}" type="pres">
      <dgm:prSet presAssocID="{80C778A2-9F67-4CDF-97AE-65328C12744E}" presName="compNode" presStyleCnt="0"/>
      <dgm:spPr/>
    </dgm:pt>
    <dgm:pt modelId="{64FC3930-120A-4554-8CC7-0D2245ACD559}" type="pres">
      <dgm:prSet presAssocID="{80C778A2-9F67-4CDF-97AE-65328C12744E}" presName="bgRect" presStyleLbl="bgShp" presStyleIdx="0" presStyleCnt="5"/>
      <dgm:spPr/>
    </dgm:pt>
    <dgm:pt modelId="{F0D9B983-5376-48A9-97C1-B15E99357A8F}" type="pres">
      <dgm:prSet presAssocID="{80C778A2-9F67-4CDF-97AE-65328C12744E}"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ospital"/>
        </a:ext>
      </dgm:extLst>
    </dgm:pt>
    <dgm:pt modelId="{4E07FE7C-8BDE-4D74-9CF5-AB6776BF538D}" type="pres">
      <dgm:prSet presAssocID="{80C778A2-9F67-4CDF-97AE-65328C12744E}" presName="spaceRect" presStyleCnt="0"/>
      <dgm:spPr/>
    </dgm:pt>
    <dgm:pt modelId="{9262CD38-0BFF-4D10-9C20-7DAB3F753137}" type="pres">
      <dgm:prSet presAssocID="{80C778A2-9F67-4CDF-97AE-65328C12744E}" presName="parTx" presStyleLbl="revTx" presStyleIdx="0" presStyleCnt="5">
        <dgm:presLayoutVars>
          <dgm:chMax val="0"/>
          <dgm:chPref val="0"/>
        </dgm:presLayoutVars>
      </dgm:prSet>
      <dgm:spPr/>
    </dgm:pt>
    <dgm:pt modelId="{15FBE370-8768-4322-810C-398C6AA01E0E}" type="pres">
      <dgm:prSet presAssocID="{18A0431B-0ED3-4040-ADAF-BE52486E35DD}" presName="sibTrans" presStyleCnt="0"/>
      <dgm:spPr/>
    </dgm:pt>
    <dgm:pt modelId="{A1DCC60B-9BFF-4C54-9828-96E8D744F1E4}" type="pres">
      <dgm:prSet presAssocID="{90AF2C9C-783B-429C-93A1-747685212B38}" presName="compNode" presStyleCnt="0"/>
      <dgm:spPr/>
    </dgm:pt>
    <dgm:pt modelId="{D1B1AD61-9AD8-40E1-9B85-CE3AF43F3634}" type="pres">
      <dgm:prSet presAssocID="{90AF2C9C-783B-429C-93A1-747685212B38}" presName="bgRect" presStyleLbl="bgShp" presStyleIdx="1" presStyleCnt="5"/>
      <dgm:spPr/>
    </dgm:pt>
    <dgm:pt modelId="{CABC1685-1EB2-4383-8ACC-EE6054322AAA}" type="pres">
      <dgm:prSet presAssocID="{90AF2C9C-783B-429C-93A1-747685212B38}"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Astronaut"/>
        </a:ext>
      </dgm:extLst>
    </dgm:pt>
    <dgm:pt modelId="{87F4D27D-2E8D-4F39-80D5-0B54681D16DA}" type="pres">
      <dgm:prSet presAssocID="{90AF2C9C-783B-429C-93A1-747685212B38}" presName="spaceRect" presStyleCnt="0"/>
      <dgm:spPr/>
    </dgm:pt>
    <dgm:pt modelId="{865780BE-4396-4221-ABEE-0BB58065A5D4}" type="pres">
      <dgm:prSet presAssocID="{90AF2C9C-783B-429C-93A1-747685212B38}" presName="parTx" presStyleLbl="revTx" presStyleIdx="1" presStyleCnt="5">
        <dgm:presLayoutVars>
          <dgm:chMax val="0"/>
          <dgm:chPref val="0"/>
        </dgm:presLayoutVars>
      </dgm:prSet>
      <dgm:spPr/>
    </dgm:pt>
    <dgm:pt modelId="{2E589B6C-88EC-48F5-8F4E-CDF517914455}" type="pres">
      <dgm:prSet presAssocID="{B405B991-FBCA-4CDC-AD9B-48BEC0D2181D}" presName="sibTrans" presStyleCnt="0"/>
      <dgm:spPr/>
    </dgm:pt>
    <dgm:pt modelId="{8E9E2538-0191-4E32-9414-345A35245774}" type="pres">
      <dgm:prSet presAssocID="{ECA6D3AE-A9DA-4978-8C0A-23D1EF49435A}" presName="compNode" presStyleCnt="0"/>
      <dgm:spPr/>
    </dgm:pt>
    <dgm:pt modelId="{B65592F8-5FEF-4CD1-97B7-135118C48F88}" type="pres">
      <dgm:prSet presAssocID="{ECA6D3AE-A9DA-4978-8C0A-23D1EF49435A}" presName="bgRect" presStyleLbl="bgShp" presStyleIdx="2" presStyleCnt="5"/>
      <dgm:spPr/>
    </dgm:pt>
    <dgm:pt modelId="{85C6841F-9901-410F-8F72-74FC64744B49}" type="pres">
      <dgm:prSet presAssocID="{ECA6D3AE-A9DA-4978-8C0A-23D1EF49435A}"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tatistics"/>
        </a:ext>
      </dgm:extLst>
    </dgm:pt>
    <dgm:pt modelId="{39771A61-F2E1-45E6-83C0-6825DDA4BB03}" type="pres">
      <dgm:prSet presAssocID="{ECA6D3AE-A9DA-4978-8C0A-23D1EF49435A}" presName="spaceRect" presStyleCnt="0"/>
      <dgm:spPr/>
    </dgm:pt>
    <dgm:pt modelId="{12D5A2C8-51F1-46FC-A851-0A3F3BD5A171}" type="pres">
      <dgm:prSet presAssocID="{ECA6D3AE-A9DA-4978-8C0A-23D1EF49435A}" presName="parTx" presStyleLbl="revTx" presStyleIdx="2" presStyleCnt="5">
        <dgm:presLayoutVars>
          <dgm:chMax val="0"/>
          <dgm:chPref val="0"/>
        </dgm:presLayoutVars>
      </dgm:prSet>
      <dgm:spPr/>
    </dgm:pt>
    <dgm:pt modelId="{C1D86864-9760-4326-BE1C-3A5DBE4FA21F}" type="pres">
      <dgm:prSet presAssocID="{5AB2E1E3-A5D0-474F-A42F-1FFC580F5F0A}" presName="sibTrans" presStyleCnt="0"/>
      <dgm:spPr/>
    </dgm:pt>
    <dgm:pt modelId="{BEC42011-C01F-4313-A48B-60CE01E6D787}" type="pres">
      <dgm:prSet presAssocID="{54974649-1C25-40CD-B618-900BE1F08566}" presName="compNode" presStyleCnt="0"/>
      <dgm:spPr/>
    </dgm:pt>
    <dgm:pt modelId="{85BBE438-B10D-4169-8887-B32527F041D8}" type="pres">
      <dgm:prSet presAssocID="{54974649-1C25-40CD-B618-900BE1F08566}" presName="bgRect" presStyleLbl="bgShp" presStyleIdx="3" presStyleCnt="5"/>
      <dgm:spPr/>
    </dgm:pt>
    <dgm:pt modelId="{354E35A4-9D49-4B4D-A466-30ECB66EF0C8}" type="pres">
      <dgm:prSet presAssocID="{54974649-1C25-40CD-B618-900BE1F08566}"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Head with Gears"/>
        </a:ext>
      </dgm:extLst>
    </dgm:pt>
    <dgm:pt modelId="{2D2DE2A7-1380-4759-B899-26ED2C1B6183}" type="pres">
      <dgm:prSet presAssocID="{54974649-1C25-40CD-B618-900BE1F08566}" presName="spaceRect" presStyleCnt="0"/>
      <dgm:spPr/>
    </dgm:pt>
    <dgm:pt modelId="{B56C1DAA-B9BB-4F4F-8BF5-EAB101AF9BD4}" type="pres">
      <dgm:prSet presAssocID="{54974649-1C25-40CD-B618-900BE1F08566}" presName="parTx" presStyleLbl="revTx" presStyleIdx="3" presStyleCnt="5">
        <dgm:presLayoutVars>
          <dgm:chMax val="0"/>
          <dgm:chPref val="0"/>
        </dgm:presLayoutVars>
      </dgm:prSet>
      <dgm:spPr/>
    </dgm:pt>
    <dgm:pt modelId="{B177F5B3-A8E5-49A5-866B-2AFF064A75A8}" type="pres">
      <dgm:prSet presAssocID="{3935219E-BF29-4E22-BA1D-D14CE9CECBE6}" presName="sibTrans" presStyleCnt="0"/>
      <dgm:spPr/>
    </dgm:pt>
    <dgm:pt modelId="{465F7FE4-CEA5-467F-87AA-E68508C6E1C1}" type="pres">
      <dgm:prSet presAssocID="{DBA0C923-1257-4118-9499-E7F8F52BAAAA}" presName="compNode" presStyleCnt="0"/>
      <dgm:spPr/>
    </dgm:pt>
    <dgm:pt modelId="{484294AC-F3A6-41E1-B865-4210CD54D60D}" type="pres">
      <dgm:prSet presAssocID="{DBA0C923-1257-4118-9499-E7F8F52BAAAA}" presName="bgRect" presStyleLbl="bgShp" presStyleIdx="4" presStyleCnt="5"/>
      <dgm:spPr/>
    </dgm:pt>
    <dgm:pt modelId="{C8288BA6-E8AC-4703-ADBC-91BD664553A7}" type="pres">
      <dgm:prSet presAssocID="{DBA0C923-1257-4118-9499-E7F8F52BAAAA}"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Tiger"/>
        </a:ext>
      </dgm:extLst>
    </dgm:pt>
    <dgm:pt modelId="{98681493-DF85-4512-BECF-BB7BE063D9CD}" type="pres">
      <dgm:prSet presAssocID="{DBA0C923-1257-4118-9499-E7F8F52BAAAA}" presName="spaceRect" presStyleCnt="0"/>
      <dgm:spPr/>
    </dgm:pt>
    <dgm:pt modelId="{3ED60FAE-CC65-41C4-9EB8-CAD6AA404713}" type="pres">
      <dgm:prSet presAssocID="{DBA0C923-1257-4118-9499-E7F8F52BAAAA}" presName="parTx" presStyleLbl="revTx" presStyleIdx="4" presStyleCnt="5">
        <dgm:presLayoutVars>
          <dgm:chMax val="0"/>
          <dgm:chPref val="0"/>
        </dgm:presLayoutVars>
      </dgm:prSet>
      <dgm:spPr/>
    </dgm:pt>
  </dgm:ptLst>
  <dgm:cxnLst>
    <dgm:cxn modelId="{A3ABF013-EACF-4AED-9723-EA3D715A2CC1}" srcId="{1F90B791-D952-48CB-A6BB-62947469F423}" destId="{54974649-1C25-40CD-B618-900BE1F08566}" srcOrd="3" destOrd="0" parTransId="{4EF49767-C2CC-454A-A2AD-43AB2682172B}" sibTransId="{3935219E-BF29-4E22-BA1D-D14CE9CECBE6}"/>
    <dgm:cxn modelId="{6DFB5742-AB96-4EFE-B06F-E654F928F616}" srcId="{1F90B791-D952-48CB-A6BB-62947469F423}" destId="{80C778A2-9F67-4CDF-97AE-65328C12744E}" srcOrd="0" destOrd="0" parTransId="{B893CA5C-D9CE-4E2F-A8E7-75EEC2F9D315}" sibTransId="{18A0431B-0ED3-4040-ADAF-BE52486E35DD}"/>
    <dgm:cxn modelId="{4A469542-FA53-44AE-A579-77E0124F29AC}" srcId="{1F90B791-D952-48CB-A6BB-62947469F423}" destId="{90AF2C9C-783B-429C-93A1-747685212B38}" srcOrd="1" destOrd="0" parTransId="{9383BEF4-06F9-47FB-80EC-F20D6159C705}" sibTransId="{B405B991-FBCA-4CDC-AD9B-48BEC0D2181D}"/>
    <dgm:cxn modelId="{7965EB43-82F3-4EC4-83E6-5172D85C7BE1}" type="presOf" srcId="{1F90B791-D952-48CB-A6BB-62947469F423}" destId="{EC586211-A21E-4A20-88B0-50AF5404C301}" srcOrd="0" destOrd="0" presId="urn:microsoft.com/office/officeart/2018/2/layout/IconVerticalSolidList"/>
    <dgm:cxn modelId="{55E86245-7723-4DAB-944E-8AE47DB0EA77}" type="presOf" srcId="{54974649-1C25-40CD-B618-900BE1F08566}" destId="{B56C1DAA-B9BB-4F4F-8BF5-EAB101AF9BD4}" srcOrd="0" destOrd="0" presId="urn:microsoft.com/office/officeart/2018/2/layout/IconVerticalSolidList"/>
    <dgm:cxn modelId="{FD3F916D-7DE8-4086-9A27-2D30827DC2D5}" type="presOf" srcId="{ECA6D3AE-A9DA-4978-8C0A-23D1EF49435A}" destId="{12D5A2C8-51F1-46FC-A851-0A3F3BD5A171}" srcOrd="0" destOrd="0" presId="urn:microsoft.com/office/officeart/2018/2/layout/IconVerticalSolidList"/>
    <dgm:cxn modelId="{D215D994-007B-4DCC-873F-E097C1CF1888}" type="presOf" srcId="{DBA0C923-1257-4118-9499-E7F8F52BAAAA}" destId="{3ED60FAE-CC65-41C4-9EB8-CAD6AA404713}" srcOrd="0" destOrd="0" presId="urn:microsoft.com/office/officeart/2018/2/layout/IconVerticalSolidList"/>
    <dgm:cxn modelId="{95145DA5-3488-4239-BE6C-BCD89A64FE7B}" srcId="{1F90B791-D952-48CB-A6BB-62947469F423}" destId="{DBA0C923-1257-4118-9499-E7F8F52BAAAA}" srcOrd="4" destOrd="0" parTransId="{07C592A4-F7B6-4209-B909-E0F8E0D8D213}" sibTransId="{F8695C50-700E-4CD8-A981-46D72DDC6B4E}"/>
    <dgm:cxn modelId="{861157AA-BACD-42A9-814D-D3D3569FCB5B}" srcId="{1F90B791-D952-48CB-A6BB-62947469F423}" destId="{ECA6D3AE-A9DA-4978-8C0A-23D1EF49435A}" srcOrd="2" destOrd="0" parTransId="{C27A30A8-D63A-4A20-ABDD-17D70F588076}" sibTransId="{5AB2E1E3-A5D0-474F-A42F-1FFC580F5F0A}"/>
    <dgm:cxn modelId="{42B432CE-2040-4E81-8B1F-E8054D3433B4}" type="presOf" srcId="{90AF2C9C-783B-429C-93A1-747685212B38}" destId="{865780BE-4396-4221-ABEE-0BB58065A5D4}" srcOrd="0" destOrd="0" presId="urn:microsoft.com/office/officeart/2018/2/layout/IconVerticalSolidList"/>
    <dgm:cxn modelId="{07B7E2F5-646E-41E5-BF42-7077DB0903F8}" type="presOf" srcId="{80C778A2-9F67-4CDF-97AE-65328C12744E}" destId="{9262CD38-0BFF-4D10-9C20-7DAB3F753137}" srcOrd="0" destOrd="0" presId="urn:microsoft.com/office/officeart/2018/2/layout/IconVerticalSolidList"/>
    <dgm:cxn modelId="{DD4E0805-4F06-4DAD-B035-3FC1EBABE38B}" type="presParOf" srcId="{EC586211-A21E-4A20-88B0-50AF5404C301}" destId="{966E7647-85A7-49EE-AB1E-6BF1348B5782}" srcOrd="0" destOrd="0" presId="urn:microsoft.com/office/officeart/2018/2/layout/IconVerticalSolidList"/>
    <dgm:cxn modelId="{A669FAEF-6025-40DE-B80A-26ACC08A9AF2}" type="presParOf" srcId="{966E7647-85A7-49EE-AB1E-6BF1348B5782}" destId="{64FC3930-120A-4554-8CC7-0D2245ACD559}" srcOrd="0" destOrd="0" presId="urn:microsoft.com/office/officeart/2018/2/layout/IconVerticalSolidList"/>
    <dgm:cxn modelId="{A9EAF236-F84F-40DD-8275-4E47C951184D}" type="presParOf" srcId="{966E7647-85A7-49EE-AB1E-6BF1348B5782}" destId="{F0D9B983-5376-48A9-97C1-B15E99357A8F}" srcOrd="1" destOrd="0" presId="urn:microsoft.com/office/officeart/2018/2/layout/IconVerticalSolidList"/>
    <dgm:cxn modelId="{1E691781-CBD2-40AA-965F-37D381892FF3}" type="presParOf" srcId="{966E7647-85A7-49EE-AB1E-6BF1348B5782}" destId="{4E07FE7C-8BDE-4D74-9CF5-AB6776BF538D}" srcOrd="2" destOrd="0" presId="urn:microsoft.com/office/officeart/2018/2/layout/IconVerticalSolidList"/>
    <dgm:cxn modelId="{D91AB3D9-F148-4055-97C7-8B6D482942F4}" type="presParOf" srcId="{966E7647-85A7-49EE-AB1E-6BF1348B5782}" destId="{9262CD38-0BFF-4D10-9C20-7DAB3F753137}" srcOrd="3" destOrd="0" presId="urn:microsoft.com/office/officeart/2018/2/layout/IconVerticalSolidList"/>
    <dgm:cxn modelId="{CEEB2867-C06A-4F80-A7AD-7B12F20F87B7}" type="presParOf" srcId="{EC586211-A21E-4A20-88B0-50AF5404C301}" destId="{15FBE370-8768-4322-810C-398C6AA01E0E}" srcOrd="1" destOrd="0" presId="urn:microsoft.com/office/officeart/2018/2/layout/IconVerticalSolidList"/>
    <dgm:cxn modelId="{43DEF12A-2BA8-455D-898C-5616AAEAA2E1}" type="presParOf" srcId="{EC586211-A21E-4A20-88B0-50AF5404C301}" destId="{A1DCC60B-9BFF-4C54-9828-96E8D744F1E4}" srcOrd="2" destOrd="0" presId="urn:microsoft.com/office/officeart/2018/2/layout/IconVerticalSolidList"/>
    <dgm:cxn modelId="{843E4543-AB75-432F-9530-CE3CF9E1EEA6}" type="presParOf" srcId="{A1DCC60B-9BFF-4C54-9828-96E8D744F1E4}" destId="{D1B1AD61-9AD8-40E1-9B85-CE3AF43F3634}" srcOrd="0" destOrd="0" presId="urn:microsoft.com/office/officeart/2018/2/layout/IconVerticalSolidList"/>
    <dgm:cxn modelId="{B1D21E54-867D-4088-87EB-3D47D672B549}" type="presParOf" srcId="{A1DCC60B-9BFF-4C54-9828-96E8D744F1E4}" destId="{CABC1685-1EB2-4383-8ACC-EE6054322AAA}" srcOrd="1" destOrd="0" presId="urn:microsoft.com/office/officeart/2018/2/layout/IconVerticalSolidList"/>
    <dgm:cxn modelId="{EED44248-5992-488C-A614-518BD2AB8A3A}" type="presParOf" srcId="{A1DCC60B-9BFF-4C54-9828-96E8D744F1E4}" destId="{87F4D27D-2E8D-4F39-80D5-0B54681D16DA}" srcOrd="2" destOrd="0" presId="urn:microsoft.com/office/officeart/2018/2/layout/IconVerticalSolidList"/>
    <dgm:cxn modelId="{C2CC63CA-BACF-42F4-A036-AFD451C45C5D}" type="presParOf" srcId="{A1DCC60B-9BFF-4C54-9828-96E8D744F1E4}" destId="{865780BE-4396-4221-ABEE-0BB58065A5D4}" srcOrd="3" destOrd="0" presId="urn:microsoft.com/office/officeart/2018/2/layout/IconVerticalSolidList"/>
    <dgm:cxn modelId="{22D04194-8B6C-4B6B-BB34-EC075EB4591D}" type="presParOf" srcId="{EC586211-A21E-4A20-88B0-50AF5404C301}" destId="{2E589B6C-88EC-48F5-8F4E-CDF517914455}" srcOrd="3" destOrd="0" presId="urn:microsoft.com/office/officeart/2018/2/layout/IconVerticalSolidList"/>
    <dgm:cxn modelId="{182B9428-3EEB-45AA-B788-FDCB903958D3}" type="presParOf" srcId="{EC586211-A21E-4A20-88B0-50AF5404C301}" destId="{8E9E2538-0191-4E32-9414-345A35245774}" srcOrd="4" destOrd="0" presId="urn:microsoft.com/office/officeart/2018/2/layout/IconVerticalSolidList"/>
    <dgm:cxn modelId="{CFEC4256-A021-447F-8719-BAA23B6AB331}" type="presParOf" srcId="{8E9E2538-0191-4E32-9414-345A35245774}" destId="{B65592F8-5FEF-4CD1-97B7-135118C48F88}" srcOrd="0" destOrd="0" presId="urn:microsoft.com/office/officeart/2018/2/layout/IconVerticalSolidList"/>
    <dgm:cxn modelId="{CE46EA34-32BB-4BAB-BD63-F8D70F5DE957}" type="presParOf" srcId="{8E9E2538-0191-4E32-9414-345A35245774}" destId="{85C6841F-9901-410F-8F72-74FC64744B49}" srcOrd="1" destOrd="0" presId="urn:microsoft.com/office/officeart/2018/2/layout/IconVerticalSolidList"/>
    <dgm:cxn modelId="{7BA2EAE4-C642-44F8-BEE1-FA5952241534}" type="presParOf" srcId="{8E9E2538-0191-4E32-9414-345A35245774}" destId="{39771A61-F2E1-45E6-83C0-6825DDA4BB03}" srcOrd="2" destOrd="0" presId="urn:microsoft.com/office/officeart/2018/2/layout/IconVerticalSolidList"/>
    <dgm:cxn modelId="{1FE99273-E224-48F7-807D-CF6362D69554}" type="presParOf" srcId="{8E9E2538-0191-4E32-9414-345A35245774}" destId="{12D5A2C8-51F1-46FC-A851-0A3F3BD5A171}" srcOrd="3" destOrd="0" presId="urn:microsoft.com/office/officeart/2018/2/layout/IconVerticalSolidList"/>
    <dgm:cxn modelId="{5DBF15F3-9519-4CC6-87D5-7FA642ED37BC}" type="presParOf" srcId="{EC586211-A21E-4A20-88B0-50AF5404C301}" destId="{C1D86864-9760-4326-BE1C-3A5DBE4FA21F}" srcOrd="5" destOrd="0" presId="urn:microsoft.com/office/officeart/2018/2/layout/IconVerticalSolidList"/>
    <dgm:cxn modelId="{2FBAAE09-293E-4ED2-AEC9-257FFCA59199}" type="presParOf" srcId="{EC586211-A21E-4A20-88B0-50AF5404C301}" destId="{BEC42011-C01F-4313-A48B-60CE01E6D787}" srcOrd="6" destOrd="0" presId="urn:microsoft.com/office/officeart/2018/2/layout/IconVerticalSolidList"/>
    <dgm:cxn modelId="{CFDD967F-F198-4036-AA3F-C9483924DF99}" type="presParOf" srcId="{BEC42011-C01F-4313-A48B-60CE01E6D787}" destId="{85BBE438-B10D-4169-8887-B32527F041D8}" srcOrd="0" destOrd="0" presId="urn:microsoft.com/office/officeart/2018/2/layout/IconVerticalSolidList"/>
    <dgm:cxn modelId="{DEE9CB84-8997-4825-A93F-27DB0C400B15}" type="presParOf" srcId="{BEC42011-C01F-4313-A48B-60CE01E6D787}" destId="{354E35A4-9D49-4B4D-A466-30ECB66EF0C8}" srcOrd="1" destOrd="0" presId="urn:microsoft.com/office/officeart/2018/2/layout/IconVerticalSolidList"/>
    <dgm:cxn modelId="{99044773-CA8E-40EF-AB8F-29451904E9D1}" type="presParOf" srcId="{BEC42011-C01F-4313-A48B-60CE01E6D787}" destId="{2D2DE2A7-1380-4759-B899-26ED2C1B6183}" srcOrd="2" destOrd="0" presId="urn:microsoft.com/office/officeart/2018/2/layout/IconVerticalSolidList"/>
    <dgm:cxn modelId="{13F94294-DB0D-43E1-9461-2C176E0E3AEE}" type="presParOf" srcId="{BEC42011-C01F-4313-A48B-60CE01E6D787}" destId="{B56C1DAA-B9BB-4F4F-8BF5-EAB101AF9BD4}" srcOrd="3" destOrd="0" presId="urn:microsoft.com/office/officeart/2018/2/layout/IconVerticalSolidList"/>
    <dgm:cxn modelId="{E8227174-AB67-48ED-932F-54DED419373A}" type="presParOf" srcId="{EC586211-A21E-4A20-88B0-50AF5404C301}" destId="{B177F5B3-A8E5-49A5-866B-2AFF064A75A8}" srcOrd="7" destOrd="0" presId="urn:microsoft.com/office/officeart/2018/2/layout/IconVerticalSolidList"/>
    <dgm:cxn modelId="{5AA9BAF8-DEC6-4C1F-BDC7-6EF90BDCC98D}" type="presParOf" srcId="{EC586211-A21E-4A20-88B0-50AF5404C301}" destId="{465F7FE4-CEA5-467F-87AA-E68508C6E1C1}" srcOrd="8" destOrd="0" presId="urn:microsoft.com/office/officeart/2018/2/layout/IconVerticalSolidList"/>
    <dgm:cxn modelId="{F0EF0365-16AC-42F8-82D6-1135C67C4622}" type="presParOf" srcId="{465F7FE4-CEA5-467F-87AA-E68508C6E1C1}" destId="{484294AC-F3A6-41E1-B865-4210CD54D60D}" srcOrd="0" destOrd="0" presId="urn:microsoft.com/office/officeart/2018/2/layout/IconVerticalSolidList"/>
    <dgm:cxn modelId="{F7F2B97A-717A-4090-BE85-FDF79272BFA3}" type="presParOf" srcId="{465F7FE4-CEA5-467F-87AA-E68508C6E1C1}" destId="{C8288BA6-E8AC-4703-ADBC-91BD664553A7}" srcOrd="1" destOrd="0" presId="urn:microsoft.com/office/officeart/2018/2/layout/IconVerticalSolidList"/>
    <dgm:cxn modelId="{ACB0C083-3950-4598-97B8-237965882BED}" type="presParOf" srcId="{465F7FE4-CEA5-467F-87AA-E68508C6E1C1}" destId="{98681493-DF85-4512-BECF-BB7BE063D9CD}" srcOrd="2" destOrd="0" presId="urn:microsoft.com/office/officeart/2018/2/layout/IconVerticalSolidList"/>
    <dgm:cxn modelId="{559903D2-C4CD-46DF-BD93-A514F56646FD}" type="presParOf" srcId="{465F7FE4-CEA5-467F-87AA-E68508C6E1C1}" destId="{3ED60FAE-CC65-41C4-9EB8-CAD6AA404713}"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02CF61B2-E921-4660-B503-B6BFF44D07B7}"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B2E098F7-1C4E-4D1D-B9A1-41507B303CD6}">
      <dgm:prSet/>
      <dgm:spPr/>
      <dgm:t>
        <a:bodyPr/>
        <a:lstStyle/>
        <a:p>
          <a:pPr>
            <a:lnSpc>
              <a:spcPct val="100000"/>
            </a:lnSpc>
          </a:pPr>
          <a:r>
            <a:rPr lang="en-US" dirty="0">
              <a:solidFill>
                <a:schemeClr val="accent5">
                  <a:lumMod val="60000"/>
                  <a:lumOff val="40000"/>
                </a:schemeClr>
              </a:solidFill>
            </a:rPr>
            <a:t>Data Bias and Generalizability</a:t>
          </a:r>
          <a:r>
            <a:rPr lang="en-US" dirty="0"/>
            <a:t>: The system's performance is dependent on the data it is trained on. Biases in the MIMIC-III dataset could limit the system's generalizability to other patient populations.</a:t>
          </a:r>
        </a:p>
      </dgm:t>
    </dgm:pt>
    <dgm:pt modelId="{71D637EA-F484-4769-B6DC-65D9531CA1A1}" type="parTrans" cxnId="{EECA2390-B4F9-456A-B3E1-3E7EA462BBC5}">
      <dgm:prSet/>
      <dgm:spPr/>
      <dgm:t>
        <a:bodyPr/>
        <a:lstStyle/>
        <a:p>
          <a:endParaRPr lang="en-US"/>
        </a:p>
      </dgm:t>
    </dgm:pt>
    <dgm:pt modelId="{C6385383-175D-4720-8710-B85C0D6613DD}" type="sibTrans" cxnId="{EECA2390-B4F9-456A-B3E1-3E7EA462BBC5}">
      <dgm:prSet/>
      <dgm:spPr/>
      <dgm:t>
        <a:bodyPr/>
        <a:lstStyle/>
        <a:p>
          <a:endParaRPr lang="en-US"/>
        </a:p>
      </dgm:t>
    </dgm:pt>
    <dgm:pt modelId="{6BDD503E-D19A-44C2-A046-F9A8267B25AB}">
      <dgm:prSet/>
      <dgm:spPr/>
      <dgm:t>
        <a:bodyPr/>
        <a:lstStyle/>
        <a:p>
          <a:pPr>
            <a:lnSpc>
              <a:spcPct val="100000"/>
            </a:lnSpc>
          </a:pPr>
          <a:r>
            <a:rPr lang="en-US" dirty="0">
              <a:solidFill>
                <a:schemeClr val="accent5">
                  <a:lumMod val="60000"/>
                  <a:lumOff val="40000"/>
                </a:schemeClr>
              </a:solidFill>
            </a:rPr>
            <a:t>Complexity of Medical Language</a:t>
          </a:r>
          <a:r>
            <a:rPr lang="en-US" dirty="0"/>
            <a:t>: NLP in healthcare is inherently challenging due to the complexity and ambiguity of medical terminology.</a:t>
          </a:r>
        </a:p>
      </dgm:t>
    </dgm:pt>
    <dgm:pt modelId="{EB29AFEC-F2AE-4D95-8E4C-67171C14585D}" type="parTrans" cxnId="{27DEBDA7-717C-4308-B154-F7BAB8C862F1}">
      <dgm:prSet/>
      <dgm:spPr/>
      <dgm:t>
        <a:bodyPr/>
        <a:lstStyle/>
        <a:p>
          <a:endParaRPr lang="en-US"/>
        </a:p>
      </dgm:t>
    </dgm:pt>
    <dgm:pt modelId="{DA6DA43F-8D4F-4F7B-BBBC-13C5492835C9}" type="sibTrans" cxnId="{27DEBDA7-717C-4308-B154-F7BAB8C862F1}">
      <dgm:prSet/>
      <dgm:spPr/>
      <dgm:t>
        <a:bodyPr/>
        <a:lstStyle/>
        <a:p>
          <a:endParaRPr lang="en-US"/>
        </a:p>
      </dgm:t>
    </dgm:pt>
    <dgm:pt modelId="{A8710D42-C303-49A6-BC48-26A26BCA00AE}">
      <dgm:prSet/>
      <dgm:spPr/>
      <dgm:t>
        <a:bodyPr/>
        <a:lstStyle/>
        <a:p>
          <a:pPr>
            <a:lnSpc>
              <a:spcPct val="100000"/>
            </a:lnSpc>
          </a:pPr>
          <a:r>
            <a:rPr lang="en-US" dirty="0">
              <a:solidFill>
                <a:schemeClr val="accent5">
                  <a:lumMod val="60000"/>
                  <a:lumOff val="40000"/>
                </a:schemeClr>
              </a:solidFill>
            </a:rPr>
            <a:t>Computational Resources</a:t>
          </a:r>
          <a:r>
            <a:rPr lang="en-US" dirty="0"/>
            <a:t>: Generative AI models like Gemini-Pro require significant computational resources, potentially posing challenges for scalability and cost-effectiveness.</a:t>
          </a:r>
        </a:p>
      </dgm:t>
    </dgm:pt>
    <dgm:pt modelId="{EB376706-B35C-4853-BCE3-06791200FC27}" type="parTrans" cxnId="{8AFC995A-32EF-479F-B87E-0B30A971267B}">
      <dgm:prSet/>
      <dgm:spPr/>
      <dgm:t>
        <a:bodyPr/>
        <a:lstStyle/>
        <a:p>
          <a:endParaRPr lang="en-US"/>
        </a:p>
      </dgm:t>
    </dgm:pt>
    <dgm:pt modelId="{601AADF2-8FE7-423F-9FB6-0C3FBBBAC8A0}" type="sibTrans" cxnId="{8AFC995A-32EF-479F-B87E-0B30A971267B}">
      <dgm:prSet/>
      <dgm:spPr/>
      <dgm:t>
        <a:bodyPr/>
        <a:lstStyle/>
        <a:p>
          <a:endParaRPr lang="en-US"/>
        </a:p>
      </dgm:t>
    </dgm:pt>
    <dgm:pt modelId="{3B6DF062-B4B5-47D9-9430-FA8DB5DE4EA1}">
      <dgm:prSet/>
      <dgm:spPr/>
      <dgm:t>
        <a:bodyPr/>
        <a:lstStyle/>
        <a:p>
          <a:pPr>
            <a:lnSpc>
              <a:spcPct val="100000"/>
            </a:lnSpc>
          </a:pPr>
          <a:r>
            <a:rPr lang="en-US" dirty="0">
              <a:solidFill>
                <a:schemeClr val="accent5">
                  <a:lumMod val="60000"/>
                  <a:lumOff val="40000"/>
                </a:schemeClr>
              </a:solidFill>
            </a:rPr>
            <a:t>Hallucinations and Accuracy</a:t>
          </a:r>
          <a:r>
            <a:rPr lang="en-US" dirty="0"/>
            <a:t>: Generative models can sometimes generate acceptable content but inaccurate information ("hallucinations"), which is a crucial area for ongoing improvement. Thorough validation and verification are essential.</a:t>
          </a:r>
        </a:p>
      </dgm:t>
    </dgm:pt>
    <dgm:pt modelId="{7D9F6ADA-7E09-41A0-A178-BDFF4C6359B5}" type="parTrans" cxnId="{F63F7AB6-FC48-41CD-8281-1699A072B1B4}">
      <dgm:prSet/>
      <dgm:spPr/>
      <dgm:t>
        <a:bodyPr/>
        <a:lstStyle/>
        <a:p>
          <a:endParaRPr lang="en-US"/>
        </a:p>
      </dgm:t>
    </dgm:pt>
    <dgm:pt modelId="{C02A3E0B-64BC-41FF-8AF9-17B4C138B955}" type="sibTrans" cxnId="{F63F7AB6-FC48-41CD-8281-1699A072B1B4}">
      <dgm:prSet/>
      <dgm:spPr/>
      <dgm:t>
        <a:bodyPr/>
        <a:lstStyle/>
        <a:p>
          <a:endParaRPr lang="en-US"/>
        </a:p>
      </dgm:t>
    </dgm:pt>
    <dgm:pt modelId="{715865F2-959C-4972-8432-8541F457A6B0}" type="pres">
      <dgm:prSet presAssocID="{02CF61B2-E921-4660-B503-B6BFF44D07B7}" presName="root" presStyleCnt="0">
        <dgm:presLayoutVars>
          <dgm:dir/>
          <dgm:resizeHandles val="exact"/>
        </dgm:presLayoutVars>
      </dgm:prSet>
      <dgm:spPr/>
    </dgm:pt>
    <dgm:pt modelId="{FA8BB463-B264-461F-AA24-41832CD29F6D}" type="pres">
      <dgm:prSet presAssocID="{B2E098F7-1C4E-4D1D-B9A1-41507B303CD6}" presName="compNode" presStyleCnt="0"/>
      <dgm:spPr/>
    </dgm:pt>
    <dgm:pt modelId="{D89F8A69-CDD6-45D2-8FA5-33F9076106AE}" type="pres">
      <dgm:prSet presAssocID="{B2E098F7-1C4E-4D1D-B9A1-41507B303CD6}" presName="bgRect" presStyleLbl="bgShp" presStyleIdx="0" presStyleCnt="4"/>
      <dgm:spPr/>
    </dgm:pt>
    <dgm:pt modelId="{E7C558A1-584F-46CA-B8D0-E6E78D37C316}" type="pres">
      <dgm:prSet presAssocID="{B2E098F7-1C4E-4D1D-B9A1-41507B303CD6}"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tatistics"/>
        </a:ext>
      </dgm:extLst>
    </dgm:pt>
    <dgm:pt modelId="{8C90B89E-E930-4A63-8549-53FEBC8184F0}" type="pres">
      <dgm:prSet presAssocID="{B2E098F7-1C4E-4D1D-B9A1-41507B303CD6}" presName="spaceRect" presStyleCnt="0"/>
      <dgm:spPr/>
    </dgm:pt>
    <dgm:pt modelId="{0F33E5EB-C949-487D-95BC-00C223160887}" type="pres">
      <dgm:prSet presAssocID="{B2E098F7-1C4E-4D1D-B9A1-41507B303CD6}" presName="parTx" presStyleLbl="revTx" presStyleIdx="0" presStyleCnt="4">
        <dgm:presLayoutVars>
          <dgm:chMax val="0"/>
          <dgm:chPref val="0"/>
        </dgm:presLayoutVars>
      </dgm:prSet>
      <dgm:spPr/>
    </dgm:pt>
    <dgm:pt modelId="{CDBF713F-8837-4078-8730-8F3FA539C3B0}" type="pres">
      <dgm:prSet presAssocID="{C6385383-175D-4720-8710-B85C0D6613DD}" presName="sibTrans" presStyleCnt="0"/>
      <dgm:spPr/>
    </dgm:pt>
    <dgm:pt modelId="{920A3858-EA80-4CBD-A52F-A35F80E80F4E}" type="pres">
      <dgm:prSet presAssocID="{6BDD503E-D19A-44C2-A046-F9A8267B25AB}" presName="compNode" presStyleCnt="0"/>
      <dgm:spPr/>
    </dgm:pt>
    <dgm:pt modelId="{94768025-1092-4821-A888-196BD69B752C}" type="pres">
      <dgm:prSet presAssocID="{6BDD503E-D19A-44C2-A046-F9A8267B25AB}" presName="bgRect" presStyleLbl="bgShp" presStyleIdx="1" presStyleCnt="4"/>
      <dgm:spPr/>
    </dgm:pt>
    <dgm:pt modelId="{56F08D7C-A199-4243-98C0-6C6C8033DA30}" type="pres">
      <dgm:prSet presAssocID="{6BDD503E-D19A-44C2-A046-F9A8267B25AB}"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tethoscope"/>
        </a:ext>
      </dgm:extLst>
    </dgm:pt>
    <dgm:pt modelId="{512BCD73-EF17-44B0-A97B-CAB99D06A2D2}" type="pres">
      <dgm:prSet presAssocID="{6BDD503E-D19A-44C2-A046-F9A8267B25AB}" presName="spaceRect" presStyleCnt="0"/>
      <dgm:spPr/>
    </dgm:pt>
    <dgm:pt modelId="{989F8DBE-FD79-4F27-AD15-88F7D6FA3732}" type="pres">
      <dgm:prSet presAssocID="{6BDD503E-D19A-44C2-A046-F9A8267B25AB}" presName="parTx" presStyleLbl="revTx" presStyleIdx="1" presStyleCnt="4">
        <dgm:presLayoutVars>
          <dgm:chMax val="0"/>
          <dgm:chPref val="0"/>
        </dgm:presLayoutVars>
      </dgm:prSet>
      <dgm:spPr/>
    </dgm:pt>
    <dgm:pt modelId="{E859663B-BAE3-47EB-9834-DCCCBCF1156E}" type="pres">
      <dgm:prSet presAssocID="{DA6DA43F-8D4F-4F7B-BBBC-13C5492835C9}" presName="sibTrans" presStyleCnt="0"/>
      <dgm:spPr/>
    </dgm:pt>
    <dgm:pt modelId="{44F6A4AC-CA80-425E-A6E7-E9BF64A0DD0F}" type="pres">
      <dgm:prSet presAssocID="{A8710D42-C303-49A6-BC48-26A26BCA00AE}" presName="compNode" presStyleCnt="0"/>
      <dgm:spPr/>
    </dgm:pt>
    <dgm:pt modelId="{FC7690C9-BC6D-41DE-A748-74940FB75587}" type="pres">
      <dgm:prSet presAssocID="{A8710D42-C303-49A6-BC48-26A26BCA00AE}" presName="bgRect" presStyleLbl="bgShp" presStyleIdx="2" presStyleCnt="4"/>
      <dgm:spPr/>
    </dgm:pt>
    <dgm:pt modelId="{4D83AEC0-C38E-4B86-A605-F367FBDDB2D6}" type="pres">
      <dgm:prSet presAssocID="{A8710D42-C303-49A6-BC48-26A26BCA00AE}"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Astronaut"/>
        </a:ext>
      </dgm:extLst>
    </dgm:pt>
    <dgm:pt modelId="{711E3E0F-75F6-4C46-818C-ECD17D98398B}" type="pres">
      <dgm:prSet presAssocID="{A8710D42-C303-49A6-BC48-26A26BCA00AE}" presName="spaceRect" presStyleCnt="0"/>
      <dgm:spPr/>
    </dgm:pt>
    <dgm:pt modelId="{2684B86F-E93E-413C-8506-051C1EC215E8}" type="pres">
      <dgm:prSet presAssocID="{A8710D42-C303-49A6-BC48-26A26BCA00AE}" presName="parTx" presStyleLbl="revTx" presStyleIdx="2" presStyleCnt="4">
        <dgm:presLayoutVars>
          <dgm:chMax val="0"/>
          <dgm:chPref val="0"/>
        </dgm:presLayoutVars>
      </dgm:prSet>
      <dgm:spPr/>
    </dgm:pt>
    <dgm:pt modelId="{C3E5462A-5E57-45C6-8273-F629BFF753FD}" type="pres">
      <dgm:prSet presAssocID="{601AADF2-8FE7-423F-9FB6-0C3FBBBAC8A0}" presName="sibTrans" presStyleCnt="0"/>
      <dgm:spPr/>
    </dgm:pt>
    <dgm:pt modelId="{D607E24D-AE20-4E5C-A298-A4ADD011E070}" type="pres">
      <dgm:prSet presAssocID="{3B6DF062-B4B5-47D9-9430-FA8DB5DE4EA1}" presName="compNode" presStyleCnt="0"/>
      <dgm:spPr/>
    </dgm:pt>
    <dgm:pt modelId="{94660CE0-F3F9-4F7F-997E-4FEE74B63908}" type="pres">
      <dgm:prSet presAssocID="{3B6DF062-B4B5-47D9-9430-FA8DB5DE4EA1}" presName="bgRect" presStyleLbl="bgShp" presStyleIdx="3" presStyleCnt="4"/>
      <dgm:spPr/>
    </dgm:pt>
    <dgm:pt modelId="{97451400-C555-48C5-B716-DC7C39AC1473}" type="pres">
      <dgm:prSet presAssocID="{3B6DF062-B4B5-47D9-9430-FA8DB5DE4EA1}"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onfused Person"/>
        </a:ext>
      </dgm:extLst>
    </dgm:pt>
    <dgm:pt modelId="{3AFE8F74-C737-435D-B290-65B44704EACD}" type="pres">
      <dgm:prSet presAssocID="{3B6DF062-B4B5-47D9-9430-FA8DB5DE4EA1}" presName="spaceRect" presStyleCnt="0"/>
      <dgm:spPr/>
    </dgm:pt>
    <dgm:pt modelId="{5D9C5A25-B4F8-42CD-A04C-BACC83C7E5D9}" type="pres">
      <dgm:prSet presAssocID="{3B6DF062-B4B5-47D9-9430-FA8DB5DE4EA1}" presName="parTx" presStyleLbl="revTx" presStyleIdx="3" presStyleCnt="4">
        <dgm:presLayoutVars>
          <dgm:chMax val="0"/>
          <dgm:chPref val="0"/>
        </dgm:presLayoutVars>
      </dgm:prSet>
      <dgm:spPr/>
    </dgm:pt>
  </dgm:ptLst>
  <dgm:cxnLst>
    <dgm:cxn modelId="{6A92B21A-DD26-FC4B-9861-7E0312C98968}" type="presOf" srcId="{3B6DF062-B4B5-47D9-9430-FA8DB5DE4EA1}" destId="{5D9C5A25-B4F8-42CD-A04C-BACC83C7E5D9}" srcOrd="0" destOrd="0" presId="urn:microsoft.com/office/officeart/2018/2/layout/IconVerticalSolidList"/>
    <dgm:cxn modelId="{8AFC995A-32EF-479F-B87E-0B30A971267B}" srcId="{02CF61B2-E921-4660-B503-B6BFF44D07B7}" destId="{A8710D42-C303-49A6-BC48-26A26BCA00AE}" srcOrd="2" destOrd="0" parTransId="{EB376706-B35C-4853-BCE3-06791200FC27}" sibTransId="{601AADF2-8FE7-423F-9FB6-0C3FBBBAC8A0}"/>
    <dgm:cxn modelId="{6753CB8B-9AD0-834C-A51C-ABD39372009E}" type="presOf" srcId="{B2E098F7-1C4E-4D1D-B9A1-41507B303CD6}" destId="{0F33E5EB-C949-487D-95BC-00C223160887}" srcOrd="0" destOrd="0" presId="urn:microsoft.com/office/officeart/2018/2/layout/IconVerticalSolidList"/>
    <dgm:cxn modelId="{EECA2390-B4F9-456A-B3E1-3E7EA462BBC5}" srcId="{02CF61B2-E921-4660-B503-B6BFF44D07B7}" destId="{B2E098F7-1C4E-4D1D-B9A1-41507B303CD6}" srcOrd="0" destOrd="0" parTransId="{71D637EA-F484-4769-B6DC-65D9531CA1A1}" sibTransId="{C6385383-175D-4720-8710-B85C0D6613DD}"/>
    <dgm:cxn modelId="{27DEBDA7-717C-4308-B154-F7BAB8C862F1}" srcId="{02CF61B2-E921-4660-B503-B6BFF44D07B7}" destId="{6BDD503E-D19A-44C2-A046-F9A8267B25AB}" srcOrd="1" destOrd="0" parTransId="{EB29AFEC-F2AE-4D95-8E4C-67171C14585D}" sibTransId="{DA6DA43F-8D4F-4F7B-BBBC-13C5492835C9}"/>
    <dgm:cxn modelId="{F63F7AB6-FC48-41CD-8281-1699A072B1B4}" srcId="{02CF61B2-E921-4660-B503-B6BFF44D07B7}" destId="{3B6DF062-B4B5-47D9-9430-FA8DB5DE4EA1}" srcOrd="3" destOrd="0" parTransId="{7D9F6ADA-7E09-41A0-A178-BDFF4C6359B5}" sibTransId="{C02A3E0B-64BC-41FF-8AF9-17B4C138B955}"/>
    <dgm:cxn modelId="{EE1ADFE1-154B-FC4C-97F7-8ABF29C935E9}" type="presOf" srcId="{6BDD503E-D19A-44C2-A046-F9A8267B25AB}" destId="{989F8DBE-FD79-4F27-AD15-88F7D6FA3732}" srcOrd="0" destOrd="0" presId="urn:microsoft.com/office/officeart/2018/2/layout/IconVerticalSolidList"/>
    <dgm:cxn modelId="{CBE858EB-6DD3-5141-B71E-992F845BB250}" type="presOf" srcId="{A8710D42-C303-49A6-BC48-26A26BCA00AE}" destId="{2684B86F-E93E-413C-8506-051C1EC215E8}" srcOrd="0" destOrd="0" presId="urn:microsoft.com/office/officeart/2018/2/layout/IconVerticalSolidList"/>
    <dgm:cxn modelId="{7444CDEC-0740-FA45-A0B2-C77AB2F3D6A9}" type="presOf" srcId="{02CF61B2-E921-4660-B503-B6BFF44D07B7}" destId="{715865F2-959C-4972-8432-8541F457A6B0}" srcOrd="0" destOrd="0" presId="urn:microsoft.com/office/officeart/2018/2/layout/IconVerticalSolidList"/>
    <dgm:cxn modelId="{323754DD-20B4-844D-9E0C-73296608D007}" type="presParOf" srcId="{715865F2-959C-4972-8432-8541F457A6B0}" destId="{FA8BB463-B264-461F-AA24-41832CD29F6D}" srcOrd="0" destOrd="0" presId="urn:microsoft.com/office/officeart/2018/2/layout/IconVerticalSolidList"/>
    <dgm:cxn modelId="{D959AA39-AC30-004C-B16F-D940705C59AF}" type="presParOf" srcId="{FA8BB463-B264-461F-AA24-41832CD29F6D}" destId="{D89F8A69-CDD6-45D2-8FA5-33F9076106AE}" srcOrd="0" destOrd="0" presId="urn:microsoft.com/office/officeart/2018/2/layout/IconVerticalSolidList"/>
    <dgm:cxn modelId="{4C07B99B-18A0-A542-BABF-CD052C5E8C9D}" type="presParOf" srcId="{FA8BB463-B264-461F-AA24-41832CD29F6D}" destId="{E7C558A1-584F-46CA-B8D0-E6E78D37C316}" srcOrd="1" destOrd="0" presId="urn:microsoft.com/office/officeart/2018/2/layout/IconVerticalSolidList"/>
    <dgm:cxn modelId="{E95C48D5-B5E3-BE45-9F6A-77AC2FCBDF23}" type="presParOf" srcId="{FA8BB463-B264-461F-AA24-41832CD29F6D}" destId="{8C90B89E-E930-4A63-8549-53FEBC8184F0}" srcOrd="2" destOrd="0" presId="urn:microsoft.com/office/officeart/2018/2/layout/IconVerticalSolidList"/>
    <dgm:cxn modelId="{341F74BA-7E0F-434E-A603-09FD32B9B721}" type="presParOf" srcId="{FA8BB463-B264-461F-AA24-41832CD29F6D}" destId="{0F33E5EB-C949-487D-95BC-00C223160887}" srcOrd="3" destOrd="0" presId="urn:microsoft.com/office/officeart/2018/2/layout/IconVerticalSolidList"/>
    <dgm:cxn modelId="{29A9EAB4-C2BC-A74E-BE8B-CC11709E050A}" type="presParOf" srcId="{715865F2-959C-4972-8432-8541F457A6B0}" destId="{CDBF713F-8837-4078-8730-8F3FA539C3B0}" srcOrd="1" destOrd="0" presId="urn:microsoft.com/office/officeart/2018/2/layout/IconVerticalSolidList"/>
    <dgm:cxn modelId="{0F19ABB9-7EA4-EF4D-84DF-DF0C05A89DE7}" type="presParOf" srcId="{715865F2-959C-4972-8432-8541F457A6B0}" destId="{920A3858-EA80-4CBD-A52F-A35F80E80F4E}" srcOrd="2" destOrd="0" presId="urn:microsoft.com/office/officeart/2018/2/layout/IconVerticalSolidList"/>
    <dgm:cxn modelId="{52EBDC1C-F787-7742-B698-B731E55F51BE}" type="presParOf" srcId="{920A3858-EA80-4CBD-A52F-A35F80E80F4E}" destId="{94768025-1092-4821-A888-196BD69B752C}" srcOrd="0" destOrd="0" presId="urn:microsoft.com/office/officeart/2018/2/layout/IconVerticalSolidList"/>
    <dgm:cxn modelId="{68201E37-9416-F148-8572-9720051596D4}" type="presParOf" srcId="{920A3858-EA80-4CBD-A52F-A35F80E80F4E}" destId="{56F08D7C-A199-4243-98C0-6C6C8033DA30}" srcOrd="1" destOrd="0" presId="urn:microsoft.com/office/officeart/2018/2/layout/IconVerticalSolidList"/>
    <dgm:cxn modelId="{10EE91C6-DBED-B543-B297-10FF78DC6F23}" type="presParOf" srcId="{920A3858-EA80-4CBD-A52F-A35F80E80F4E}" destId="{512BCD73-EF17-44B0-A97B-CAB99D06A2D2}" srcOrd="2" destOrd="0" presId="urn:microsoft.com/office/officeart/2018/2/layout/IconVerticalSolidList"/>
    <dgm:cxn modelId="{876A18A1-AE9E-3241-9C65-EA0ED5FC0EC2}" type="presParOf" srcId="{920A3858-EA80-4CBD-A52F-A35F80E80F4E}" destId="{989F8DBE-FD79-4F27-AD15-88F7D6FA3732}" srcOrd="3" destOrd="0" presId="urn:microsoft.com/office/officeart/2018/2/layout/IconVerticalSolidList"/>
    <dgm:cxn modelId="{428EEC0B-C45A-424F-8FE7-1B7771A2DD0B}" type="presParOf" srcId="{715865F2-959C-4972-8432-8541F457A6B0}" destId="{E859663B-BAE3-47EB-9834-DCCCBCF1156E}" srcOrd="3" destOrd="0" presId="urn:microsoft.com/office/officeart/2018/2/layout/IconVerticalSolidList"/>
    <dgm:cxn modelId="{0EBD5317-1ED6-C04D-854D-A12CAF16F9EB}" type="presParOf" srcId="{715865F2-959C-4972-8432-8541F457A6B0}" destId="{44F6A4AC-CA80-425E-A6E7-E9BF64A0DD0F}" srcOrd="4" destOrd="0" presId="urn:microsoft.com/office/officeart/2018/2/layout/IconVerticalSolidList"/>
    <dgm:cxn modelId="{C251F588-D6C9-F045-AAE6-4B4F7899BB02}" type="presParOf" srcId="{44F6A4AC-CA80-425E-A6E7-E9BF64A0DD0F}" destId="{FC7690C9-BC6D-41DE-A748-74940FB75587}" srcOrd="0" destOrd="0" presId="urn:microsoft.com/office/officeart/2018/2/layout/IconVerticalSolidList"/>
    <dgm:cxn modelId="{BCA72EB5-58C5-664D-A23C-E96B295A5667}" type="presParOf" srcId="{44F6A4AC-CA80-425E-A6E7-E9BF64A0DD0F}" destId="{4D83AEC0-C38E-4B86-A605-F367FBDDB2D6}" srcOrd="1" destOrd="0" presId="urn:microsoft.com/office/officeart/2018/2/layout/IconVerticalSolidList"/>
    <dgm:cxn modelId="{9C824836-CFCB-1044-A28D-BD578CC4E6AA}" type="presParOf" srcId="{44F6A4AC-CA80-425E-A6E7-E9BF64A0DD0F}" destId="{711E3E0F-75F6-4C46-818C-ECD17D98398B}" srcOrd="2" destOrd="0" presId="urn:microsoft.com/office/officeart/2018/2/layout/IconVerticalSolidList"/>
    <dgm:cxn modelId="{05DE739F-03E6-964B-A08D-B3FA5D843F43}" type="presParOf" srcId="{44F6A4AC-CA80-425E-A6E7-E9BF64A0DD0F}" destId="{2684B86F-E93E-413C-8506-051C1EC215E8}" srcOrd="3" destOrd="0" presId="urn:microsoft.com/office/officeart/2018/2/layout/IconVerticalSolidList"/>
    <dgm:cxn modelId="{02021E42-B60E-DC4C-9D0B-C9A15FFE1A77}" type="presParOf" srcId="{715865F2-959C-4972-8432-8541F457A6B0}" destId="{C3E5462A-5E57-45C6-8273-F629BFF753FD}" srcOrd="5" destOrd="0" presId="urn:microsoft.com/office/officeart/2018/2/layout/IconVerticalSolidList"/>
    <dgm:cxn modelId="{58408E10-9740-5740-9F78-3A11525C139B}" type="presParOf" srcId="{715865F2-959C-4972-8432-8541F457A6B0}" destId="{D607E24D-AE20-4E5C-A298-A4ADD011E070}" srcOrd="6" destOrd="0" presId="urn:microsoft.com/office/officeart/2018/2/layout/IconVerticalSolidList"/>
    <dgm:cxn modelId="{8EE6FD53-85B7-6046-B003-692A0D61C03B}" type="presParOf" srcId="{D607E24D-AE20-4E5C-A298-A4ADD011E070}" destId="{94660CE0-F3F9-4F7F-997E-4FEE74B63908}" srcOrd="0" destOrd="0" presId="urn:microsoft.com/office/officeart/2018/2/layout/IconVerticalSolidList"/>
    <dgm:cxn modelId="{41F98872-543D-1E46-A492-C29D2CAFE856}" type="presParOf" srcId="{D607E24D-AE20-4E5C-A298-A4ADD011E070}" destId="{97451400-C555-48C5-B716-DC7C39AC1473}" srcOrd="1" destOrd="0" presId="urn:microsoft.com/office/officeart/2018/2/layout/IconVerticalSolidList"/>
    <dgm:cxn modelId="{6C647417-1990-C341-9277-5C1C986A2925}" type="presParOf" srcId="{D607E24D-AE20-4E5C-A298-A4ADD011E070}" destId="{3AFE8F74-C737-435D-B290-65B44704EACD}" srcOrd="2" destOrd="0" presId="urn:microsoft.com/office/officeart/2018/2/layout/IconVerticalSolidList"/>
    <dgm:cxn modelId="{7580CDC5-E5AC-1041-89E9-A38FACCFCC81}" type="presParOf" srcId="{D607E24D-AE20-4E5C-A298-A4ADD011E070}" destId="{5D9C5A25-B4F8-42CD-A04C-BACC83C7E5D9}"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82B0B4A2-8108-488C-8C0F-26A565380FD4}"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E246F92E-0BDB-4683-904B-A22BA35D96E3}">
      <dgm:prSet/>
      <dgm:spPr/>
      <dgm:t>
        <a:bodyPr/>
        <a:lstStyle/>
        <a:p>
          <a:pPr>
            <a:lnSpc>
              <a:spcPct val="100000"/>
            </a:lnSpc>
          </a:pPr>
          <a:r>
            <a:rPr lang="en-US"/>
            <a:t>[1]	Huang, K., et al. "Knowledge Graphs in Personalized Medicine." Nature Reviews Drug Discovery, 2019.</a:t>
          </a:r>
        </a:p>
      </dgm:t>
    </dgm:pt>
    <dgm:pt modelId="{153C850D-1359-401F-8224-B9C77FEEA43A}" type="parTrans" cxnId="{CC01CC72-52F4-45E3-A440-CF6C212B8D34}">
      <dgm:prSet/>
      <dgm:spPr/>
      <dgm:t>
        <a:bodyPr/>
        <a:lstStyle/>
        <a:p>
          <a:endParaRPr lang="en-US" sz="1000"/>
        </a:p>
      </dgm:t>
    </dgm:pt>
    <dgm:pt modelId="{BE3504EB-8EA0-487B-B3E3-198C89FA0BD1}" type="sibTrans" cxnId="{CC01CC72-52F4-45E3-A440-CF6C212B8D34}">
      <dgm:prSet/>
      <dgm:spPr/>
      <dgm:t>
        <a:bodyPr/>
        <a:lstStyle/>
        <a:p>
          <a:endParaRPr lang="en-US"/>
        </a:p>
      </dgm:t>
    </dgm:pt>
    <dgm:pt modelId="{65256BB6-AB32-42B1-A751-759533EACE42}">
      <dgm:prSet/>
      <dgm:spPr/>
      <dgm:t>
        <a:bodyPr/>
        <a:lstStyle/>
        <a:p>
          <a:pPr>
            <a:lnSpc>
              <a:spcPct val="100000"/>
            </a:lnSpc>
          </a:pPr>
          <a:r>
            <a:rPr lang="en-US"/>
            <a:t>[2]	Zhang, Y., et al. "Automatic Summarization of Clinical Notes Using NLP." Journal of Biomedical Informatics, 2020.</a:t>
          </a:r>
        </a:p>
      </dgm:t>
    </dgm:pt>
    <dgm:pt modelId="{6F10D8B1-51C9-46BB-979A-AB72AF851474}" type="parTrans" cxnId="{C5D05639-F0AF-41AF-9C4C-111776E46B5D}">
      <dgm:prSet/>
      <dgm:spPr/>
      <dgm:t>
        <a:bodyPr/>
        <a:lstStyle/>
        <a:p>
          <a:endParaRPr lang="en-US" sz="1000"/>
        </a:p>
      </dgm:t>
    </dgm:pt>
    <dgm:pt modelId="{6B2AF4BB-CCC0-4AD4-A1E4-AE51407BF1D2}" type="sibTrans" cxnId="{C5D05639-F0AF-41AF-9C4C-111776E46B5D}">
      <dgm:prSet/>
      <dgm:spPr/>
      <dgm:t>
        <a:bodyPr/>
        <a:lstStyle/>
        <a:p>
          <a:endParaRPr lang="en-US"/>
        </a:p>
      </dgm:t>
    </dgm:pt>
    <dgm:pt modelId="{5726A7DD-9D6C-4687-B271-DBFD58AC55AA}">
      <dgm:prSet/>
      <dgm:spPr/>
      <dgm:t>
        <a:bodyPr/>
        <a:lstStyle/>
        <a:p>
          <a:pPr>
            <a:lnSpc>
              <a:spcPct val="100000"/>
            </a:lnSpc>
          </a:pPr>
          <a:r>
            <a:rPr lang="en-US"/>
            <a:t>[3]	Johnson, A. E. W., et al. "MIMIC-III: A Freely Accessible Critical Care Database." Scientific Data, 2016.</a:t>
          </a:r>
        </a:p>
      </dgm:t>
    </dgm:pt>
    <dgm:pt modelId="{DD1DCA90-B1C1-4E2F-B035-DF557BB4389C}" type="parTrans" cxnId="{CA6313F8-969F-4026-BB64-BC3AE773D291}">
      <dgm:prSet/>
      <dgm:spPr/>
      <dgm:t>
        <a:bodyPr/>
        <a:lstStyle/>
        <a:p>
          <a:endParaRPr lang="en-US" sz="1000"/>
        </a:p>
      </dgm:t>
    </dgm:pt>
    <dgm:pt modelId="{FD7E9EEA-04D4-4B76-8AED-9D409DDB566D}" type="sibTrans" cxnId="{CA6313F8-969F-4026-BB64-BC3AE773D291}">
      <dgm:prSet/>
      <dgm:spPr/>
      <dgm:t>
        <a:bodyPr/>
        <a:lstStyle/>
        <a:p>
          <a:endParaRPr lang="en-US"/>
        </a:p>
      </dgm:t>
    </dgm:pt>
    <dgm:pt modelId="{E9FED219-1B07-4CD2-93B5-FD63016388BB}">
      <dgm:prSet/>
      <dgm:spPr/>
      <dgm:t>
        <a:bodyPr/>
        <a:lstStyle/>
        <a:p>
          <a:pPr>
            <a:lnSpc>
              <a:spcPct val="100000"/>
            </a:lnSpc>
          </a:pPr>
          <a:r>
            <a:rPr lang="en-US"/>
            <a:t>[4]	Papineni, K., et al. "BLEU: A Method for Automatic Evaluation of Machine Translation." ACL, 2002.</a:t>
          </a:r>
        </a:p>
      </dgm:t>
    </dgm:pt>
    <dgm:pt modelId="{AF00B6EF-8079-422A-91A5-691F8544F64F}" type="parTrans" cxnId="{8722F845-2D44-4931-98EB-A41AFDC04ACF}">
      <dgm:prSet/>
      <dgm:spPr/>
      <dgm:t>
        <a:bodyPr/>
        <a:lstStyle/>
        <a:p>
          <a:endParaRPr lang="en-US" sz="1000"/>
        </a:p>
      </dgm:t>
    </dgm:pt>
    <dgm:pt modelId="{26BC0794-EA05-4183-BC26-6D39D5212DA9}" type="sibTrans" cxnId="{8722F845-2D44-4931-98EB-A41AFDC04ACF}">
      <dgm:prSet/>
      <dgm:spPr/>
      <dgm:t>
        <a:bodyPr/>
        <a:lstStyle/>
        <a:p>
          <a:endParaRPr lang="en-US"/>
        </a:p>
      </dgm:t>
    </dgm:pt>
    <dgm:pt modelId="{210EDA56-C5B0-4FA2-8DF9-899A477FF4A8}">
      <dgm:prSet/>
      <dgm:spPr/>
      <dgm:t>
        <a:bodyPr/>
        <a:lstStyle/>
        <a:p>
          <a:pPr>
            <a:lnSpc>
              <a:spcPct val="100000"/>
            </a:lnSpc>
          </a:pPr>
          <a:r>
            <a:rPr lang="en-US"/>
            <a:t>[5]	Lin, C. Y. "ROUGE: A Package for Automatic Evaluation of Summaries." ACL, 2004.Conference Name:ACM Woodstock conference</a:t>
          </a:r>
        </a:p>
      </dgm:t>
    </dgm:pt>
    <dgm:pt modelId="{0D0165C2-F466-4C5B-97B9-B558829E9C59}" type="parTrans" cxnId="{A6D0D391-C9C1-425B-8AB5-FB9FCAB7F474}">
      <dgm:prSet/>
      <dgm:spPr/>
      <dgm:t>
        <a:bodyPr/>
        <a:lstStyle/>
        <a:p>
          <a:endParaRPr lang="en-US" sz="1000"/>
        </a:p>
      </dgm:t>
    </dgm:pt>
    <dgm:pt modelId="{536228A0-287B-4D20-8306-989452B93CF7}" type="sibTrans" cxnId="{A6D0D391-C9C1-425B-8AB5-FB9FCAB7F474}">
      <dgm:prSet/>
      <dgm:spPr/>
      <dgm:t>
        <a:bodyPr/>
        <a:lstStyle/>
        <a:p>
          <a:endParaRPr lang="en-US"/>
        </a:p>
      </dgm:t>
    </dgm:pt>
    <dgm:pt modelId="{DF9E2D73-5DCA-4F2A-A3F0-3010CF57B03F}">
      <dgm:prSet/>
      <dgm:spPr/>
      <dgm:t>
        <a:bodyPr/>
        <a:lstStyle/>
        <a:p>
          <a:pPr>
            <a:lnSpc>
              <a:spcPct val="100000"/>
            </a:lnSpc>
          </a:pPr>
          <a:r>
            <a:rPr lang="en-US"/>
            <a:t>[6]	Cianfanelli, L., et al. "A Multi-Agent Architecture for Healthcare Applications" 2010.</a:t>
          </a:r>
        </a:p>
      </dgm:t>
    </dgm:pt>
    <dgm:pt modelId="{C391682F-9831-4F93-8156-73BD081DD268}" type="parTrans" cxnId="{B1C725A6-6ED5-4A0B-B013-6710692972EA}">
      <dgm:prSet/>
      <dgm:spPr/>
      <dgm:t>
        <a:bodyPr/>
        <a:lstStyle/>
        <a:p>
          <a:endParaRPr lang="en-US" sz="1000"/>
        </a:p>
      </dgm:t>
    </dgm:pt>
    <dgm:pt modelId="{BE8435DC-A05E-4EEA-A5D3-487955F0729E}" type="sibTrans" cxnId="{B1C725A6-6ED5-4A0B-B013-6710692972EA}">
      <dgm:prSet/>
      <dgm:spPr/>
      <dgm:t>
        <a:bodyPr/>
        <a:lstStyle/>
        <a:p>
          <a:endParaRPr lang="en-US"/>
        </a:p>
      </dgm:t>
    </dgm:pt>
    <dgm:pt modelId="{A3B0C805-C928-4FDA-9206-81147904005F}">
      <dgm:prSet/>
      <dgm:spPr/>
      <dgm:t>
        <a:bodyPr/>
        <a:lstStyle/>
        <a:p>
          <a:pPr>
            <a:lnSpc>
              <a:spcPct val="100000"/>
            </a:lnSpc>
          </a:pPr>
          <a:r>
            <a:rPr lang="en-US"/>
            <a:t>[7]	Li, M., et al. "A Multi-Agent System for Intelligent Patient Monitoring and Alert Management in Intensive Care Units" 2018.</a:t>
          </a:r>
        </a:p>
      </dgm:t>
    </dgm:pt>
    <dgm:pt modelId="{DE08C427-6E69-46C4-B4BD-0E267CB53550}" type="parTrans" cxnId="{0CBE8447-5759-47BF-A1F6-E34D12ADC232}">
      <dgm:prSet/>
      <dgm:spPr/>
      <dgm:t>
        <a:bodyPr/>
        <a:lstStyle/>
        <a:p>
          <a:endParaRPr lang="en-US" sz="1000"/>
        </a:p>
      </dgm:t>
    </dgm:pt>
    <dgm:pt modelId="{795070BA-4085-4185-A0D7-88C5D9F99DD5}" type="sibTrans" cxnId="{0CBE8447-5759-47BF-A1F6-E34D12ADC232}">
      <dgm:prSet/>
      <dgm:spPr/>
      <dgm:t>
        <a:bodyPr/>
        <a:lstStyle/>
        <a:p>
          <a:endParaRPr lang="en-US"/>
        </a:p>
      </dgm:t>
    </dgm:pt>
    <dgm:pt modelId="{2225DA99-829C-49F5-AE32-4B7C1EEDFB3C}" type="pres">
      <dgm:prSet presAssocID="{82B0B4A2-8108-488C-8C0F-26A565380FD4}" presName="root" presStyleCnt="0">
        <dgm:presLayoutVars>
          <dgm:dir/>
          <dgm:resizeHandles val="exact"/>
        </dgm:presLayoutVars>
      </dgm:prSet>
      <dgm:spPr/>
    </dgm:pt>
    <dgm:pt modelId="{78DCC51B-F1BB-4550-A85F-2D17E5DEE9B5}" type="pres">
      <dgm:prSet presAssocID="{E246F92E-0BDB-4683-904B-A22BA35D96E3}" presName="compNode" presStyleCnt="0"/>
      <dgm:spPr/>
    </dgm:pt>
    <dgm:pt modelId="{299F607D-35DC-4538-B9B8-B3F2AE489C14}" type="pres">
      <dgm:prSet presAssocID="{E246F92E-0BDB-4683-904B-A22BA35D96E3}" presName="bgRect" presStyleLbl="bgShp" presStyleIdx="0" presStyleCnt="7"/>
      <dgm:spPr/>
    </dgm:pt>
    <dgm:pt modelId="{F0480D5C-2CE8-4C42-A5CD-F185F5168EB3}" type="pres">
      <dgm:prSet presAssocID="{E246F92E-0BDB-4683-904B-A22BA35D96E3}" presName="iconRect" presStyleLbl="node1" presStyleIdx="0" presStyleCnt="7"/>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Japanese Dolls"/>
        </a:ext>
      </dgm:extLst>
    </dgm:pt>
    <dgm:pt modelId="{9BCED9C0-F63F-422D-8FDD-6B72678C95BE}" type="pres">
      <dgm:prSet presAssocID="{E246F92E-0BDB-4683-904B-A22BA35D96E3}" presName="spaceRect" presStyleCnt="0"/>
      <dgm:spPr/>
    </dgm:pt>
    <dgm:pt modelId="{2B80B929-E6AF-4A67-87D4-605FC286E88C}" type="pres">
      <dgm:prSet presAssocID="{E246F92E-0BDB-4683-904B-A22BA35D96E3}" presName="parTx" presStyleLbl="revTx" presStyleIdx="0" presStyleCnt="7">
        <dgm:presLayoutVars>
          <dgm:chMax val="0"/>
          <dgm:chPref val="0"/>
        </dgm:presLayoutVars>
      </dgm:prSet>
      <dgm:spPr/>
    </dgm:pt>
    <dgm:pt modelId="{90D66D08-901A-459C-B210-B620F71D763A}" type="pres">
      <dgm:prSet presAssocID="{BE3504EB-8EA0-487B-B3E3-198C89FA0BD1}" presName="sibTrans" presStyleCnt="0"/>
      <dgm:spPr/>
    </dgm:pt>
    <dgm:pt modelId="{88521F3C-153E-43E3-9F31-6C60DE973DBB}" type="pres">
      <dgm:prSet presAssocID="{65256BB6-AB32-42B1-A751-759533EACE42}" presName="compNode" presStyleCnt="0"/>
      <dgm:spPr/>
    </dgm:pt>
    <dgm:pt modelId="{8E1B4684-1B19-4642-BBD3-46E42FD933E2}" type="pres">
      <dgm:prSet presAssocID="{65256BB6-AB32-42B1-A751-759533EACE42}" presName="bgRect" presStyleLbl="bgShp" presStyleIdx="1" presStyleCnt="7"/>
      <dgm:spPr/>
    </dgm:pt>
    <dgm:pt modelId="{C5F75143-024F-44E9-A81D-57CB75E85242}" type="pres">
      <dgm:prSet presAssocID="{65256BB6-AB32-42B1-A751-759533EACE42}" presName="iconRect" presStyleLbl="node1" presStyleIdx="1" presStyleCnt="7"/>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Questions"/>
        </a:ext>
      </dgm:extLst>
    </dgm:pt>
    <dgm:pt modelId="{71DD4BAE-C297-42DA-80A3-BAE63C16B33C}" type="pres">
      <dgm:prSet presAssocID="{65256BB6-AB32-42B1-A751-759533EACE42}" presName="spaceRect" presStyleCnt="0"/>
      <dgm:spPr/>
    </dgm:pt>
    <dgm:pt modelId="{3FA6A20E-5AB4-4BA3-82F4-EF31112946FD}" type="pres">
      <dgm:prSet presAssocID="{65256BB6-AB32-42B1-A751-759533EACE42}" presName="parTx" presStyleLbl="revTx" presStyleIdx="1" presStyleCnt="7">
        <dgm:presLayoutVars>
          <dgm:chMax val="0"/>
          <dgm:chPref val="0"/>
        </dgm:presLayoutVars>
      </dgm:prSet>
      <dgm:spPr/>
    </dgm:pt>
    <dgm:pt modelId="{453C6EE6-C3ED-4EA8-9F1E-D2A62C98170B}" type="pres">
      <dgm:prSet presAssocID="{6B2AF4BB-CCC0-4AD4-A1E4-AE51407BF1D2}" presName="sibTrans" presStyleCnt="0"/>
      <dgm:spPr/>
    </dgm:pt>
    <dgm:pt modelId="{87E132C9-BC71-4803-8298-B16353171E6C}" type="pres">
      <dgm:prSet presAssocID="{5726A7DD-9D6C-4687-B271-DBFD58AC55AA}" presName="compNode" presStyleCnt="0"/>
      <dgm:spPr/>
    </dgm:pt>
    <dgm:pt modelId="{CF96B66B-5232-4EC8-9A3A-72EB94D6D939}" type="pres">
      <dgm:prSet presAssocID="{5726A7DD-9D6C-4687-B271-DBFD58AC55AA}" presName="bgRect" presStyleLbl="bgShp" presStyleIdx="2" presStyleCnt="7"/>
      <dgm:spPr/>
    </dgm:pt>
    <dgm:pt modelId="{85754E24-7D52-4FD9-8886-AADFD77A3A8F}" type="pres">
      <dgm:prSet presAssocID="{5726A7DD-9D6C-4687-B271-DBFD58AC55AA}" presName="iconRect" presStyleLbl="node1" presStyleIdx="2" presStyleCnt="7"/>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Irritant"/>
        </a:ext>
      </dgm:extLst>
    </dgm:pt>
    <dgm:pt modelId="{EFFCACDC-5C27-4EE4-8E92-458CED9FE928}" type="pres">
      <dgm:prSet presAssocID="{5726A7DD-9D6C-4687-B271-DBFD58AC55AA}" presName="spaceRect" presStyleCnt="0"/>
      <dgm:spPr/>
    </dgm:pt>
    <dgm:pt modelId="{01538627-24C6-45D6-A90E-0527C2464B5B}" type="pres">
      <dgm:prSet presAssocID="{5726A7DD-9D6C-4687-B271-DBFD58AC55AA}" presName="parTx" presStyleLbl="revTx" presStyleIdx="2" presStyleCnt="7">
        <dgm:presLayoutVars>
          <dgm:chMax val="0"/>
          <dgm:chPref val="0"/>
        </dgm:presLayoutVars>
      </dgm:prSet>
      <dgm:spPr/>
    </dgm:pt>
    <dgm:pt modelId="{2422F6E9-5B77-47F8-B536-757658AC3282}" type="pres">
      <dgm:prSet presAssocID="{FD7E9EEA-04D4-4B76-8AED-9D409DDB566D}" presName="sibTrans" presStyleCnt="0"/>
      <dgm:spPr/>
    </dgm:pt>
    <dgm:pt modelId="{5DF92881-575D-456B-BB21-619D3052BD77}" type="pres">
      <dgm:prSet presAssocID="{E9FED219-1B07-4CD2-93B5-FD63016388BB}" presName="compNode" presStyleCnt="0"/>
      <dgm:spPr/>
    </dgm:pt>
    <dgm:pt modelId="{019B3C3C-733A-4C64-AAE3-F856426A98FF}" type="pres">
      <dgm:prSet presAssocID="{E9FED219-1B07-4CD2-93B5-FD63016388BB}" presName="bgRect" presStyleLbl="bgShp" presStyleIdx="3" presStyleCnt="7"/>
      <dgm:spPr/>
    </dgm:pt>
    <dgm:pt modelId="{C6CD3EEB-18A6-427A-A5FF-E8734266C901}" type="pres">
      <dgm:prSet presAssocID="{E9FED219-1B07-4CD2-93B5-FD63016388BB}" presName="iconRect" presStyleLbl="node1" presStyleIdx="3" presStyleCnt="7"/>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Processor"/>
        </a:ext>
      </dgm:extLst>
    </dgm:pt>
    <dgm:pt modelId="{02120E81-CFD1-4FC9-AC6F-357D472CAD9F}" type="pres">
      <dgm:prSet presAssocID="{E9FED219-1B07-4CD2-93B5-FD63016388BB}" presName="spaceRect" presStyleCnt="0"/>
      <dgm:spPr/>
    </dgm:pt>
    <dgm:pt modelId="{E388A01A-B2EC-448B-A9B4-265303388EEC}" type="pres">
      <dgm:prSet presAssocID="{E9FED219-1B07-4CD2-93B5-FD63016388BB}" presName="parTx" presStyleLbl="revTx" presStyleIdx="3" presStyleCnt="7">
        <dgm:presLayoutVars>
          <dgm:chMax val="0"/>
          <dgm:chPref val="0"/>
        </dgm:presLayoutVars>
      </dgm:prSet>
      <dgm:spPr/>
    </dgm:pt>
    <dgm:pt modelId="{221A0516-A7BB-4B9B-8C4E-89A41ABE841C}" type="pres">
      <dgm:prSet presAssocID="{26BC0794-EA05-4183-BC26-6D39D5212DA9}" presName="sibTrans" presStyleCnt="0"/>
      <dgm:spPr/>
    </dgm:pt>
    <dgm:pt modelId="{9273C7AF-DEBF-46B1-AF15-F6ABBE996F7E}" type="pres">
      <dgm:prSet presAssocID="{210EDA56-C5B0-4FA2-8DF9-899A477FF4A8}" presName="compNode" presStyleCnt="0"/>
      <dgm:spPr/>
    </dgm:pt>
    <dgm:pt modelId="{D768706B-8D2E-4A3D-94F8-8C87EE8F0D0C}" type="pres">
      <dgm:prSet presAssocID="{210EDA56-C5B0-4FA2-8DF9-899A477FF4A8}" presName="bgRect" presStyleLbl="bgShp" presStyleIdx="4" presStyleCnt="7"/>
      <dgm:spPr/>
    </dgm:pt>
    <dgm:pt modelId="{130BEC18-76A9-4A85-A265-305C378B23B8}" type="pres">
      <dgm:prSet presAssocID="{210EDA56-C5B0-4FA2-8DF9-899A477FF4A8}" presName="iconRect" presStyleLbl="node1" presStyleIdx="4" presStyleCnt="7"/>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Leprechaun Hat"/>
        </a:ext>
      </dgm:extLst>
    </dgm:pt>
    <dgm:pt modelId="{4C199503-028D-4C77-BEFC-2AD896B2657D}" type="pres">
      <dgm:prSet presAssocID="{210EDA56-C5B0-4FA2-8DF9-899A477FF4A8}" presName="spaceRect" presStyleCnt="0"/>
      <dgm:spPr/>
    </dgm:pt>
    <dgm:pt modelId="{8171373B-7336-4426-A726-BFA230CD99F0}" type="pres">
      <dgm:prSet presAssocID="{210EDA56-C5B0-4FA2-8DF9-899A477FF4A8}" presName="parTx" presStyleLbl="revTx" presStyleIdx="4" presStyleCnt="7">
        <dgm:presLayoutVars>
          <dgm:chMax val="0"/>
          <dgm:chPref val="0"/>
        </dgm:presLayoutVars>
      </dgm:prSet>
      <dgm:spPr/>
    </dgm:pt>
    <dgm:pt modelId="{EF6D1BCF-FF77-41D4-9FD8-F210E48649AF}" type="pres">
      <dgm:prSet presAssocID="{536228A0-287B-4D20-8306-989452B93CF7}" presName="sibTrans" presStyleCnt="0"/>
      <dgm:spPr/>
    </dgm:pt>
    <dgm:pt modelId="{2B5A4925-EF5F-45E9-A87F-D9C2CA4F411A}" type="pres">
      <dgm:prSet presAssocID="{DF9E2D73-5DCA-4F2A-A3F0-3010CF57B03F}" presName="compNode" presStyleCnt="0"/>
      <dgm:spPr/>
    </dgm:pt>
    <dgm:pt modelId="{49852E01-9249-4245-85C2-89362DB33C0A}" type="pres">
      <dgm:prSet presAssocID="{DF9E2D73-5DCA-4F2A-A3F0-3010CF57B03F}" presName="bgRect" presStyleLbl="bgShp" presStyleIdx="5" presStyleCnt="7"/>
      <dgm:spPr/>
    </dgm:pt>
    <dgm:pt modelId="{53EC2967-8C09-4556-A7ED-131B82548460}" type="pres">
      <dgm:prSet presAssocID="{DF9E2D73-5DCA-4F2A-A3F0-3010CF57B03F}" presName="iconRect" presStyleLbl="node1" presStyleIdx="5" presStyleCnt="7"/>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Social Network"/>
        </a:ext>
      </dgm:extLst>
    </dgm:pt>
    <dgm:pt modelId="{3138CA4D-48BD-4832-A1DF-253786D6D6B2}" type="pres">
      <dgm:prSet presAssocID="{DF9E2D73-5DCA-4F2A-A3F0-3010CF57B03F}" presName="spaceRect" presStyleCnt="0"/>
      <dgm:spPr/>
    </dgm:pt>
    <dgm:pt modelId="{FD34ABE1-CCB4-48A4-B7D5-756D184D5CFA}" type="pres">
      <dgm:prSet presAssocID="{DF9E2D73-5DCA-4F2A-A3F0-3010CF57B03F}" presName="parTx" presStyleLbl="revTx" presStyleIdx="5" presStyleCnt="7">
        <dgm:presLayoutVars>
          <dgm:chMax val="0"/>
          <dgm:chPref val="0"/>
        </dgm:presLayoutVars>
      </dgm:prSet>
      <dgm:spPr/>
    </dgm:pt>
    <dgm:pt modelId="{63900A5A-39DF-434F-BEFD-D611F338D6CB}" type="pres">
      <dgm:prSet presAssocID="{BE8435DC-A05E-4EEA-A5D3-487955F0729E}" presName="sibTrans" presStyleCnt="0"/>
      <dgm:spPr/>
    </dgm:pt>
    <dgm:pt modelId="{E0D27B2F-96AE-4ED6-9986-02FD14060F92}" type="pres">
      <dgm:prSet presAssocID="{A3B0C805-C928-4FDA-9206-81147904005F}" presName="compNode" presStyleCnt="0"/>
      <dgm:spPr/>
    </dgm:pt>
    <dgm:pt modelId="{7280A6C6-28C0-4AF3-85E7-AAD3FFAD9E54}" type="pres">
      <dgm:prSet presAssocID="{A3B0C805-C928-4FDA-9206-81147904005F}" presName="bgRect" presStyleLbl="bgShp" presStyleIdx="6" presStyleCnt="7"/>
      <dgm:spPr/>
    </dgm:pt>
    <dgm:pt modelId="{8163E0E1-9424-41EF-86D6-A8418615A352}" type="pres">
      <dgm:prSet presAssocID="{A3B0C805-C928-4FDA-9206-81147904005F}" presName="iconRect" presStyleLbl="node1" presStyleIdx="6" presStyleCnt="7"/>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dgm:spPr>
      <dgm:extLst>
        <a:ext uri="{E40237B7-FDA0-4F09-8148-C483321AD2D9}">
          <dgm14:cNvPr xmlns:dgm14="http://schemas.microsoft.com/office/drawing/2010/diagram" id="0" name="" descr="Head with Gears"/>
        </a:ext>
      </dgm:extLst>
    </dgm:pt>
    <dgm:pt modelId="{531F202E-263F-4FC4-8F92-8EBD91D89CA0}" type="pres">
      <dgm:prSet presAssocID="{A3B0C805-C928-4FDA-9206-81147904005F}" presName="spaceRect" presStyleCnt="0"/>
      <dgm:spPr/>
    </dgm:pt>
    <dgm:pt modelId="{BFDF9945-2AFF-4C57-8E3A-C63F9CF469E5}" type="pres">
      <dgm:prSet presAssocID="{A3B0C805-C928-4FDA-9206-81147904005F}" presName="parTx" presStyleLbl="revTx" presStyleIdx="6" presStyleCnt="7">
        <dgm:presLayoutVars>
          <dgm:chMax val="0"/>
          <dgm:chPref val="0"/>
        </dgm:presLayoutVars>
      </dgm:prSet>
      <dgm:spPr/>
    </dgm:pt>
  </dgm:ptLst>
  <dgm:cxnLst>
    <dgm:cxn modelId="{B551F803-CA13-BE49-AC72-20383C8C708C}" type="presOf" srcId="{210EDA56-C5B0-4FA2-8DF9-899A477FF4A8}" destId="{8171373B-7336-4426-A726-BFA230CD99F0}" srcOrd="0" destOrd="0" presId="urn:microsoft.com/office/officeart/2018/2/layout/IconVerticalSolidList"/>
    <dgm:cxn modelId="{0050170F-F3F8-8445-9734-A92DBB71CF15}" type="presOf" srcId="{82B0B4A2-8108-488C-8C0F-26A565380FD4}" destId="{2225DA99-829C-49F5-AE32-4B7C1EEDFB3C}" srcOrd="0" destOrd="0" presId="urn:microsoft.com/office/officeart/2018/2/layout/IconVerticalSolidList"/>
    <dgm:cxn modelId="{1BF91327-8765-6E4D-89D4-CB605CBE6630}" type="presOf" srcId="{A3B0C805-C928-4FDA-9206-81147904005F}" destId="{BFDF9945-2AFF-4C57-8E3A-C63F9CF469E5}" srcOrd="0" destOrd="0" presId="urn:microsoft.com/office/officeart/2018/2/layout/IconVerticalSolidList"/>
    <dgm:cxn modelId="{C5D05639-F0AF-41AF-9C4C-111776E46B5D}" srcId="{82B0B4A2-8108-488C-8C0F-26A565380FD4}" destId="{65256BB6-AB32-42B1-A751-759533EACE42}" srcOrd="1" destOrd="0" parTransId="{6F10D8B1-51C9-46BB-979A-AB72AF851474}" sibTransId="{6B2AF4BB-CCC0-4AD4-A1E4-AE51407BF1D2}"/>
    <dgm:cxn modelId="{8722F845-2D44-4931-98EB-A41AFDC04ACF}" srcId="{82B0B4A2-8108-488C-8C0F-26A565380FD4}" destId="{E9FED219-1B07-4CD2-93B5-FD63016388BB}" srcOrd="3" destOrd="0" parTransId="{AF00B6EF-8079-422A-91A5-691F8544F64F}" sibTransId="{26BC0794-EA05-4183-BC26-6D39D5212DA9}"/>
    <dgm:cxn modelId="{0CBE8447-5759-47BF-A1F6-E34D12ADC232}" srcId="{82B0B4A2-8108-488C-8C0F-26A565380FD4}" destId="{A3B0C805-C928-4FDA-9206-81147904005F}" srcOrd="6" destOrd="0" parTransId="{DE08C427-6E69-46C4-B4BD-0E267CB53550}" sibTransId="{795070BA-4085-4185-A0D7-88C5D9F99DD5}"/>
    <dgm:cxn modelId="{412F7959-37CE-9D44-85AD-A2BDED5C08B0}" type="presOf" srcId="{5726A7DD-9D6C-4687-B271-DBFD58AC55AA}" destId="{01538627-24C6-45D6-A90E-0527C2464B5B}" srcOrd="0" destOrd="0" presId="urn:microsoft.com/office/officeart/2018/2/layout/IconVerticalSolidList"/>
    <dgm:cxn modelId="{CC01CC72-52F4-45E3-A440-CF6C212B8D34}" srcId="{82B0B4A2-8108-488C-8C0F-26A565380FD4}" destId="{E246F92E-0BDB-4683-904B-A22BA35D96E3}" srcOrd="0" destOrd="0" parTransId="{153C850D-1359-401F-8224-B9C77FEEA43A}" sibTransId="{BE3504EB-8EA0-487B-B3E3-198C89FA0BD1}"/>
    <dgm:cxn modelId="{E00C7D87-B8AB-EF43-8A9B-9F061C7E206E}" type="presOf" srcId="{E9FED219-1B07-4CD2-93B5-FD63016388BB}" destId="{E388A01A-B2EC-448B-A9B4-265303388EEC}" srcOrd="0" destOrd="0" presId="urn:microsoft.com/office/officeart/2018/2/layout/IconVerticalSolidList"/>
    <dgm:cxn modelId="{A6D0D391-C9C1-425B-8AB5-FB9FCAB7F474}" srcId="{82B0B4A2-8108-488C-8C0F-26A565380FD4}" destId="{210EDA56-C5B0-4FA2-8DF9-899A477FF4A8}" srcOrd="4" destOrd="0" parTransId="{0D0165C2-F466-4C5B-97B9-B558829E9C59}" sibTransId="{536228A0-287B-4D20-8306-989452B93CF7}"/>
    <dgm:cxn modelId="{06E0BF93-F619-7A4C-B3AA-F7610EA0B484}" type="presOf" srcId="{65256BB6-AB32-42B1-A751-759533EACE42}" destId="{3FA6A20E-5AB4-4BA3-82F4-EF31112946FD}" srcOrd="0" destOrd="0" presId="urn:microsoft.com/office/officeart/2018/2/layout/IconVerticalSolidList"/>
    <dgm:cxn modelId="{3A7314A4-56B8-AD41-8FDB-7985481B52E0}" type="presOf" srcId="{DF9E2D73-5DCA-4F2A-A3F0-3010CF57B03F}" destId="{FD34ABE1-CCB4-48A4-B7D5-756D184D5CFA}" srcOrd="0" destOrd="0" presId="urn:microsoft.com/office/officeart/2018/2/layout/IconVerticalSolidList"/>
    <dgm:cxn modelId="{B1C725A6-6ED5-4A0B-B013-6710692972EA}" srcId="{82B0B4A2-8108-488C-8C0F-26A565380FD4}" destId="{DF9E2D73-5DCA-4F2A-A3F0-3010CF57B03F}" srcOrd="5" destOrd="0" parTransId="{C391682F-9831-4F93-8156-73BD081DD268}" sibTransId="{BE8435DC-A05E-4EEA-A5D3-487955F0729E}"/>
    <dgm:cxn modelId="{EB8763DB-2F4C-EB40-9893-F262FE1A6809}" type="presOf" srcId="{E246F92E-0BDB-4683-904B-A22BA35D96E3}" destId="{2B80B929-E6AF-4A67-87D4-605FC286E88C}" srcOrd="0" destOrd="0" presId="urn:microsoft.com/office/officeart/2018/2/layout/IconVerticalSolidList"/>
    <dgm:cxn modelId="{CA6313F8-969F-4026-BB64-BC3AE773D291}" srcId="{82B0B4A2-8108-488C-8C0F-26A565380FD4}" destId="{5726A7DD-9D6C-4687-B271-DBFD58AC55AA}" srcOrd="2" destOrd="0" parTransId="{DD1DCA90-B1C1-4E2F-B035-DF557BB4389C}" sibTransId="{FD7E9EEA-04D4-4B76-8AED-9D409DDB566D}"/>
    <dgm:cxn modelId="{C7E1A6F4-C8C7-8D49-8035-290751824171}" type="presParOf" srcId="{2225DA99-829C-49F5-AE32-4B7C1EEDFB3C}" destId="{78DCC51B-F1BB-4550-A85F-2D17E5DEE9B5}" srcOrd="0" destOrd="0" presId="urn:microsoft.com/office/officeart/2018/2/layout/IconVerticalSolidList"/>
    <dgm:cxn modelId="{652413B1-B92E-6A4B-BFBF-1F38DE808ECB}" type="presParOf" srcId="{78DCC51B-F1BB-4550-A85F-2D17E5DEE9B5}" destId="{299F607D-35DC-4538-B9B8-B3F2AE489C14}" srcOrd="0" destOrd="0" presId="urn:microsoft.com/office/officeart/2018/2/layout/IconVerticalSolidList"/>
    <dgm:cxn modelId="{CE198757-58F1-AA4D-9D4D-33C0D2406578}" type="presParOf" srcId="{78DCC51B-F1BB-4550-A85F-2D17E5DEE9B5}" destId="{F0480D5C-2CE8-4C42-A5CD-F185F5168EB3}" srcOrd="1" destOrd="0" presId="urn:microsoft.com/office/officeart/2018/2/layout/IconVerticalSolidList"/>
    <dgm:cxn modelId="{BE951BEC-411C-E843-8A14-7FEE93350130}" type="presParOf" srcId="{78DCC51B-F1BB-4550-A85F-2D17E5DEE9B5}" destId="{9BCED9C0-F63F-422D-8FDD-6B72678C95BE}" srcOrd="2" destOrd="0" presId="urn:microsoft.com/office/officeart/2018/2/layout/IconVerticalSolidList"/>
    <dgm:cxn modelId="{06C3D0B3-FAB6-384D-BF0A-B56F1F8A616B}" type="presParOf" srcId="{78DCC51B-F1BB-4550-A85F-2D17E5DEE9B5}" destId="{2B80B929-E6AF-4A67-87D4-605FC286E88C}" srcOrd="3" destOrd="0" presId="urn:microsoft.com/office/officeart/2018/2/layout/IconVerticalSolidList"/>
    <dgm:cxn modelId="{35625E81-BC76-2B4D-9F44-BF0C5796B106}" type="presParOf" srcId="{2225DA99-829C-49F5-AE32-4B7C1EEDFB3C}" destId="{90D66D08-901A-459C-B210-B620F71D763A}" srcOrd="1" destOrd="0" presId="urn:microsoft.com/office/officeart/2018/2/layout/IconVerticalSolidList"/>
    <dgm:cxn modelId="{6984750B-C0D9-E14E-9907-0B84F283635D}" type="presParOf" srcId="{2225DA99-829C-49F5-AE32-4B7C1EEDFB3C}" destId="{88521F3C-153E-43E3-9F31-6C60DE973DBB}" srcOrd="2" destOrd="0" presId="urn:microsoft.com/office/officeart/2018/2/layout/IconVerticalSolidList"/>
    <dgm:cxn modelId="{1B3FA105-4ABF-4E4B-97EF-46020E8BC0E2}" type="presParOf" srcId="{88521F3C-153E-43E3-9F31-6C60DE973DBB}" destId="{8E1B4684-1B19-4642-BBD3-46E42FD933E2}" srcOrd="0" destOrd="0" presId="urn:microsoft.com/office/officeart/2018/2/layout/IconVerticalSolidList"/>
    <dgm:cxn modelId="{E87118FF-BE3D-B940-94C0-659E50E1C1AD}" type="presParOf" srcId="{88521F3C-153E-43E3-9F31-6C60DE973DBB}" destId="{C5F75143-024F-44E9-A81D-57CB75E85242}" srcOrd="1" destOrd="0" presId="urn:microsoft.com/office/officeart/2018/2/layout/IconVerticalSolidList"/>
    <dgm:cxn modelId="{3419B894-FCCF-0C41-AA4D-B8E6BBC09968}" type="presParOf" srcId="{88521F3C-153E-43E3-9F31-6C60DE973DBB}" destId="{71DD4BAE-C297-42DA-80A3-BAE63C16B33C}" srcOrd="2" destOrd="0" presId="urn:microsoft.com/office/officeart/2018/2/layout/IconVerticalSolidList"/>
    <dgm:cxn modelId="{0AB34D11-907F-504A-9174-0E5E18A79A3F}" type="presParOf" srcId="{88521F3C-153E-43E3-9F31-6C60DE973DBB}" destId="{3FA6A20E-5AB4-4BA3-82F4-EF31112946FD}" srcOrd="3" destOrd="0" presId="urn:microsoft.com/office/officeart/2018/2/layout/IconVerticalSolidList"/>
    <dgm:cxn modelId="{F9BFD6E5-7FB9-4847-809A-87118E4F1BB1}" type="presParOf" srcId="{2225DA99-829C-49F5-AE32-4B7C1EEDFB3C}" destId="{453C6EE6-C3ED-4EA8-9F1E-D2A62C98170B}" srcOrd="3" destOrd="0" presId="urn:microsoft.com/office/officeart/2018/2/layout/IconVerticalSolidList"/>
    <dgm:cxn modelId="{D71747AD-A508-ED42-A45D-E5A573454C97}" type="presParOf" srcId="{2225DA99-829C-49F5-AE32-4B7C1EEDFB3C}" destId="{87E132C9-BC71-4803-8298-B16353171E6C}" srcOrd="4" destOrd="0" presId="urn:microsoft.com/office/officeart/2018/2/layout/IconVerticalSolidList"/>
    <dgm:cxn modelId="{E038CFB0-0CEE-A54B-A8A0-75DA417529EC}" type="presParOf" srcId="{87E132C9-BC71-4803-8298-B16353171E6C}" destId="{CF96B66B-5232-4EC8-9A3A-72EB94D6D939}" srcOrd="0" destOrd="0" presId="urn:microsoft.com/office/officeart/2018/2/layout/IconVerticalSolidList"/>
    <dgm:cxn modelId="{BF0DE137-8C09-2946-BFD9-9751C09E8F23}" type="presParOf" srcId="{87E132C9-BC71-4803-8298-B16353171E6C}" destId="{85754E24-7D52-4FD9-8886-AADFD77A3A8F}" srcOrd="1" destOrd="0" presId="urn:microsoft.com/office/officeart/2018/2/layout/IconVerticalSolidList"/>
    <dgm:cxn modelId="{A5DA27EA-CEC0-CD4E-8959-026374E2E974}" type="presParOf" srcId="{87E132C9-BC71-4803-8298-B16353171E6C}" destId="{EFFCACDC-5C27-4EE4-8E92-458CED9FE928}" srcOrd="2" destOrd="0" presId="urn:microsoft.com/office/officeart/2018/2/layout/IconVerticalSolidList"/>
    <dgm:cxn modelId="{C13B6C72-8984-8144-95AC-3CAC9AD2DB4A}" type="presParOf" srcId="{87E132C9-BC71-4803-8298-B16353171E6C}" destId="{01538627-24C6-45D6-A90E-0527C2464B5B}" srcOrd="3" destOrd="0" presId="urn:microsoft.com/office/officeart/2018/2/layout/IconVerticalSolidList"/>
    <dgm:cxn modelId="{CD77E23B-D561-714F-9CE0-BE6645C6D6E6}" type="presParOf" srcId="{2225DA99-829C-49F5-AE32-4B7C1EEDFB3C}" destId="{2422F6E9-5B77-47F8-B536-757658AC3282}" srcOrd="5" destOrd="0" presId="urn:microsoft.com/office/officeart/2018/2/layout/IconVerticalSolidList"/>
    <dgm:cxn modelId="{74682CDE-CEEA-F44B-AFB5-7ACAF1A0DA34}" type="presParOf" srcId="{2225DA99-829C-49F5-AE32-4B7C1EEDFB3C}" destId="{5DF92881-575D-456B-BB21-619D3052BD77}" srcOrd="6" destOrd="0" presId="urn:microsoft.com/office/officeart/2018/2/layout/IconVerticalSolidList"/>
    <dgm:cxn modelId="{BB6AC708-5FE8-3B41-8E06-5FE59DFBBDBA}" type="presParOf" srcId="{5DF92881-575D-456B-BB21-619D3052BD77}" destId="{019B3C3C-733A-4C64-AAE3-F856426A98FF}" srcOrd="0" destOrd="0" presId="urn:microsoft.com/office/officeart/2018/2/layout/IconVerticalSolidList"/>
    <dgm:cxn modelId="{8EF5E24B-E1A5-6449-B7C6-04758DB21A6B}" type="presParOf" srcId="{5DF92881-575D-456B-BB21-619D3052BD77}" destId="{C6CD3EEB-18A6-427A-A5FF-E8734266C901}" srcOrd="1" destOrd="0" presId="urn:microsoft.com/office/officeart/2018/2/layout/IconVerticalSolidList"/>
    <dgm:cxn modelId="{AD7E67C3-545A-CB44-BB88-EB2B8DBB8B0B}" type="presParOf" srcId="{5DF92881-575D-456B-BB21-619D3052BD77}" destId="{02120E81-CFD1-4FC9-AC6F-357D472CAD9F}" srcOrd="2" destOrd="0" presId="urn:microsoft.com/office/officeart/2018/2/layout/IconVerticalSolidList"/>
    <dgm:cxn modelId="{401C496E-AB60-B745-861A-F37B56868D62}" type="presParOf" srcId="{5DF92881-575D-456B-BB21-619D3052BD77}" destId="{E388A01A-B2EC-448B-A9B4-265303388EEC}" srcOrd="3" destOrd="0" presId="urn:microsoft.com/office/officeart/2018/2/layout/IconVerticalSolidList"/>
    <dgm:cxn modelId="{D8047497-FADB-5D42-8D4A-D8F0F473BCE9}" type="presParOf" srcId="{2225DA99-829C-49F5-AE32-4B7C1EEDFB3C}" destId="{221A0516-A7BB-4B9B-8C4E-89A41ABE841C}" srcOrd="7" destOrd="0" presId="urn:microsoft.com/office/officeart/2018/2/layout/IconVerticalSolidList"/>
    <dgm:cxn modelId="{612ABC5C-007D-7645-835A-CF0EEABBD778}" type="presParOf" srcId="{2225DA99-829C-49F5-AE32-4B7C1EEDFB3C}" destId="{9273C7AF-DEBF-46B1-AF15-F6ABBE996F7E}" srcOrd="8" destOrd="0" presId="urn:microsoft.com/office/officeart/2018/2/layout/IconVerticalSolidList"/>
    <dgm:cxn modelId="{2CA3DB26-4BB3-6041-A74B-EE803F74C139}" type="presParOf" srcId="{9273C7AF-DEBF-46B1-AF15-F6ABBE996F7E}" destId="{D768706B-8D2E-4A3D-94F8-8C87EE8F0D0C}" srcOrd="0" destOrd="0" presId="urn:microsoft.com/office/officeart/2018/2/layout/IconVerticalSolidList"/>
    <dgm:cxn modelId="{AE6AFECE-2753-824F-AED8-ACD1D93FDCCE}" type="presParOf" srcId="{9273C7AF-DEBF-46B1-AF15-F6ABBE996F7E}" destId="{130BEC18-76A9-4A85-A265-305C378B23B8}" srcOrd="1" destOrd="0" presId="urn:microsoft.com/office/officeart/2018/2/layout/IconVerticalSolidList"/>
    <dgm:cxn modelId="{F8CD9DBE-ABAD-6A41-A765-7C538E2731DA}" type="presParOf" srcId="{9273C7AF-DEBF-46B1-AF15-F6ABBE996F7E}" destId="{4C199503-028D-4C77-BEFC-2AD896B2657D}" srcOrd="2" destOrd="0" presId="urn:microsoft.com/office/officeart/2018/2/layout/IconVerticalSolidList"/>
    <dgm:cxn modelId="{3814051F-D14D-A546-BBD1-A137FD10DFEC}" type="presParOf" srcId="{9273C7AF-DEBF-46B1-AF15-F6ABBE996F7E}" destId="{8171373B-7336-4426-A726-BFA230CD99F0}" srcOrd="3" destOrd="0" presId="urn:microsoft.com/office/officeart/2018/2/layout/IconVerticalSolidList"/>
    <dgm:cxn modelId="{682B5654-5D54-5041-B1CA-1697D8B20268}" type="presParOf" srcId="{2225DA99-829C-49F5-AE32-4B7C1EEDFB3C}" destId="{EF6D1BCF-FF77-41D4-9FD8-F210E48649AF}" srcOrd="9" destOrd="0" presId="urn:microsoft.com/office/officeart/2018/2/layout/IconVerticalSolidList"/>
    <dgm:cxn modelId="{A15EF92E-7C47-2F4C-82F0-7849395DC17B}" type="presParOf" srcId="{2225DA99-829C-49F5-AE32-4B7C1EEDFB3C}" destId="{2B5A4925-EF5F-45E9-A87F-D9C2CA4F411A}" srcOrd="10" destOrd="0" presId="urn:microsoft.com/office/officeart/2018/2/layout/IconVerticalSolidList"/>
    <dgm:cxn modelId="{E7B458C7-AAF4-B247-B175-78D0A005300E}" type="presParOf" srcId="{2B5A4925-EF5F-45E9-A87F-D9C2CA4F411A}" destId="{49852E01-9249-4245-85C2-89362DB33C0A}" srcOrd="0" destOrd="0" presId="urn:microsoft.com/office/officeart/2018/2/layout/IconVerticalSolidList"/>
    <dgm:cxn modelId="{3EFC5E3E-7AB2-E947-99B8-56A37C4D92E7}" type="presParOf" srcId="{2B5A4925-EF5F-45E9-A87F-D9C2CA4F411A}" destId="{53EC2967-8C09-4556-A7ED-131B82548460}" srcOrd="1" destOrd="0" presId="urn:microsoft.com/office/officeart/2018/2/layout/IconVerticalSolidList"/>
    <dgm:cxn modelId="{267C63BF-C7C9-AE4A-BEF9-BA842D15A66E}" type="presParOf" srcId="{2B5A4925-EF5F-45E9-A87F-D9C2CA4F411A}" destId="{3138CA4D-48BD-4832-A1DF-253786D6D6B2}" srcOrd="2" destOrd="0" presId="urn:microsoft.com/office/officeart/2018/2/layout/IconVerticalSolidList"/>
    <dgm:cxn modelId="{A0F6913A-6BDC-5B40-BAB7-9F0070A948DF}" type="presParOf" srcId="{2B5A4925-EF5F-45E9-A87F-D9C2CA4F411A}" destId="{FD34ABE1-CCB4-48A4-B7D5-756D184D5CFA}" srcOrd="3" destOrd="0" presId="urn:microsoft.com/office/officeart/2018/2/layout/IconVerticalSolidList"/>
    <dgm:cxn modelId="{457DEF93-8C4C-0B41-A622-CF0175FBBF2F}" type="presParOf" srcId="{2225DA99-829C-49F5-AE32-4B7C1EEDFB3C}" destId="{63900A5A-39DF-434F-BEFD-D611F338D6CB}" srcOrd="11" destOrd="0" presId="urn:microsoft.com/office/officeart/2018/2/layout/IconVerticalSolidList"/>
    <dgm:cxn modelId="{5D8CC369-6CC6-F346-8D97-404FCF8C5C2D}" type="presParOf" srcId="{2225DA99-829C-49F5-AE32-4B7C1EEDFB3C}" destId="{E0D27B2F-96AE-4ED6-9986-02FD14060F92}" srcOrd="12" destOrd="0" presId="urn:microsoft.com/office/officeart/2018/2/layout/IconVerticalSolidList"/>
    <dgm:cxn modelId="{C51E9D69-C32C-FA45-B777-0D85928C47D0}" type="presParOf" srcId="{E0D27B2F-96AE-4ED6-9986-02FD14060F92}" destId="{7280A6C6-28C0-4AF3-85E7-AAD3FFAD9E54}" srcOrd="0" destOrd="0" presId="urn:microsoft.com/office/officeart/2018/2/layout/IconVerticalSolidList"/>
    <dgm:cxn modelId="{4FC1C66D-C309-8B49-99D2-5F16D187E784}" type="presParOf" srcId="{E0D27B2F-96AE-4ED6-9986-02FD14060F92}" destId="{8163E0E1-9424-41EF-86D6-A8418615A352}" srcOrd="1" destOrd="0" presId="urn:microsoft.com/office/officeart/2018/2/layout/IconVerticalSolidList"/>
    <dgm:cxn modelId="{BB7942CE-4D6B-0A43-BD83-83EF35A2B086}" type="presParOf" srcId="{E0D27B2F-96AE-4ED6-9986-02FD14060F92}" destId="{531F202E-263F-4FC4-8F92-8EBD91D89CA0}" srcOrd="2" destOrd="0" presId="urn:microsoft.com/office/officeart/2018/2/layout/IconVerticalSolidList"/>
    <dgm:cxn modelId="{D0FC4242-45A4-6D41-B39D-E6895E37ED9E}" type="presParOf" srcId="{E0D27B2F-96AE-4ED6-9986-02FD14060F92}" destId="{BFDF9945-2AFF-4C57-8E3A-C63F9CF469E5}"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A561272-0ED5-4D12-8180-08CC24D69DC0}">
      <dsp:nvSpPr>
        <dsp:cNvPr id="0" name=""/>
        <dsp:cNvSpPr/>
      </dsp:nvSpPr>
      <dsp:spPr>
        <a:xfrm>
          <a:off x="0" y="3399"/>
          <a:ext cx="5393361" cy="72408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7B68C47-9F54-4D52-BDA4-7063FAFC5E95}">
      <dsp:nvSpPr>
        <dsp:cNvPr id="0" name=""/>
        <dsp:cNvSpPr/>
      </dsp:nvSpPr>
      <dsp:spPr>
        <a:xfrm>
          <a:off x="219037" y="166319"/>
          <a:ext cx="398249" cy="39824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E85273D-744B-4919-9E83-4EDF5A97A8CF}">
      <dsp:nvSpPr>
        <dsp:cNvPr id="0" name=""/>
        <dsp:cNvSpPr/>
      </dsp:nvSpPr>
      <dsp:spPr>
        <a:xfrm>
          <a:off x="836323" y="3399"/>
          <a:ext cx="4557037"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844550">
            <a:lnSpc>
              <a:spcPct val="90000"/>
            </a:lnSpc>
            <a:spcBef>
              <a:spcPct val="0"/>
            </a:spcBef>
            <a:spcAft>
              <a:spcPct val="35000"/>
            </a:spcAft>
            <a:buNone/>
          </a:pPr>
          <a:r>
            <a:rPr lang="en-US" sz="1900" kern="1200" dirty="0">
              <a:solidFill>
                <a:schemeClr val="accent5">
                  <a:lumMod val="60000"/>
                  <a:lumOff val="40000"/>
                </a:schemeClr>
              </a:solidFill>
            </a:rPr>
            <a:t>Topic</a:t>
          </a:r>
          <a:r>
            <a:rPr lang="en-US" sz="1900" kern="1200" dirty="0"/>
            <a:t>: High Rish Project - AI in Healthcare</a:t>
          </a:r>
        </a:p>
      </dsp:txBody>
      <dsp:txXfrm>
        <a:off x="836323" y="3399"/>
        <a:ext cx="4557037" cy="724089"/>
      </dsp:txXfrm>
    </dsp:sp>
    <dsp:sp modelId="{FCBA5D56-38E1-44F2-9423-06A687040378}">
      <dsp:nvSpPr>
        <dsp:cNvPr id="0" name=""/>
        <dsp:cNvSpPr/>
      </dsp:nvSpPr>
      <dsp:spPr>
        <a:xfrm>
          <a:off x="0" y="908511"/>
          <a:ext cx="5393361" cy="72408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F4911D1-FF90-4B23-A92A-97CD851BCC9D}">
      <dsp:nvSpPr>
        <dsp:cNvPr id="0" name=""/>
        <dsp:cNvSpPr/>
      </dsp:nvSpPr>
      <dsp:spPr>
        <a:xfrm>
          <a:off x="219037" y="1071431"/>
          <a:ext cx="398249" cy="39824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703AA9F-1780-42BD-B77A-C442808D1EBE}">
      <dsp:nvSpPr>
        <dsp:cNvPr id="0" name=""/>
        <dsp:cNvSpPr/>
      </dsp:nvSpPr>
      <dsp:spPr>
        <a:xfrm>
          <a:off x="836323" y="908511"/>
          <a:ext cx="4557037"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844550">
            <a:lnSpc>
              <a:spcPct val="90000"/>
            </a:lnSpc>
            <a:spcBef>
              <a:spcPct val="0"/>
            </a:spcBef>
            <a:spcAft>
              <a:spcPct val="35000"/>
            </a:spcAft>
            <a:buNone/>
          </a:pPr>
          <a:r>
            <a:rPr lang="en-US" sz="1900" kern="1200" dirty="0">
              <a:solidFill>
                <a:schemeClr val="accent5">
                  <a:lumMod val="60000"/>
                  <a:lumOff val="40000"/>
                </a:schemeClr>
              </a:solidFill>
            </a:rPr>
            <a:t>Tool and Algorithms</a:t>
          </a:r>
          <a:r>
            <a:rPr lang="en-US" sz="1900" kern="1200" dirty="0"/>
            <a:t>: Gemini Pro, Python, LangGraph, RAG Graph, LLM-Agents</a:t>
          </a:r>
        </a:p>
      </dsp:txBody>
      <dsp:txXfrm>
        <a:off x="836323" y="908511"/>
        <a:ext cx="4557037" cy="724089"/>
      </dsp:txXfrm>
    </dsp:sp>
    <dsp:sp modelId="{D10B73FF-27A7-49AE-AED3-FA197295E510}">
      <dsp:nvSpPr>
        <dsp:cNvPr id="0" name=""/>
        <dsp:cNvSpPr/>
      </dsp:nvSpPr>
      <dsp:spPr>
        <a:xfrm>
          <a:off x="0" y="1813624"/>
          <a:ext cx="5393361" cy="72408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C355803-9EB8-4DE9-B73C-D1F7EB2A5B6A}">
      <dsp:nvSpPr>
        <dsp:cNvPr id="0" name=""/>
        <dsp:cNvSpPr/>
      </dsp:nvSpPr>
      <dsp:spPr>
        <a:xfrm>
          <a:off x="219037" y="1976544"/>
          <a:ext cx="398249" cy="39824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F79EA1B-894C-47D0-970F-1F5D8881E86A}">
      <dsp:nvSpPr>
        <dsp:cNvPr id="0" name=""/>
        <dsp:cNvSpPr/>
      </dsp:nvSpPr>
      <dsp:spPr>
        <a:xfrm>
          <a:off x="836323" y="1813624"/>
          <a:ext cx="4557037"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844550">
            <a:lnSpc>
              <a:spcPct val="90000"/>
            </a:lnSpc>
            <a:spcBef>
              <a:spcPct val="0"/>
            </a:spcBef>
            <a:spcAft>
              <a:spcPct val="35000"/>
            </a:spcAft>
            <a:buNone/>
          </a:pPr>
          <a:r>
            <a:rPr lang="en-US" sz="1900" kern="1200" dirty="0">
              <a:solidFill>
                <a:schemeClr val="accent5">
                  <a:lumMod val="60000"/>
                  <a:lumOff val="40000"/>
                </a:schemeClr>
              </a:solidFill>
            </a:rPr>
            <a:t>Course</a:t>
          </a:r>
          <a:r>
            <a:rPr lang="en-US" sz="1900" kern="1200" dirty="0"/>
            <a:t>: AI in Healthcare(AI 395T)</a:t>
          </a:r>
        </a:p>
      </dsp:txBody>
      <dsp:txXfrm>
        <a:off x="836323" y="1813624"/>
        <a:ext cx="4557037" cy="724089"/>
      </dsp:txXfrm>
    </dsp:sp>
    <dsp:sp modelId="{B16BB011-3F73-49FA-AFDA-6EF85F08F01A}">
      <dsp:nvSpPr>
        <dsp:cNvPr id="0" name=""/>
        <dsp:cNvSpPr/>
      </dsp:nvSpPr>
      <dsp:spPr>
        <a:xfrm>
          <a:off x="0" y="2718736"/>
          <a:ext cx="5393361" cy="72408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8D98280-B9BE-4F6B-B9D8-1019BB0089E8}">
      <dsp:nvSpPr>
        <dsp:cNvPr id="0" name=""/>
        <dsp:cNvSpPr/>
      </dsp:nvSpPr>
      <dsp:spPr>
        <a:xfrm>
          <a:off x="219037" y="2881656"/>
          <a:ext cx="398249" cy="39824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12F1035-85CB-43D2-BE4F-08F1EBDB5B29}">
      <dsp:nvSpPr>
        <dsp:cNvPr id="0" name=""/>
        <dsp:cNvSpPr/>
      </dsp:nvSpPr>
      <dsp:spPr>
        <a:xfrm>
          <a:off x="836323" y="2718736"/>
          <a:ext cx="4557037"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844550">
            <a:lnSpc>
              <a:spcPct val="90000"/>
            </a:lnSpc>
            <a:spcBef>
              <a:spcPct val="0"/>
            </a:spcBef>
            <a:spcAft>
              <a:spcPct val="35000"/>
            </a:spcAft>
            <a:buNone/>
          </a:pPr>
          <a:r>
            <a:rPr lang="en-US" sz="1900" kern="1200" dirty="0">
              <a:solidFill>
                <a:schemeClr val="accent5">
                  <a:lumMod val="60000"/>
                  <a:lumOff val="40000"/>
                </a:schemeClr>
              </a:solidFill>
            </a:rPr>
            <a:t>Professor</a:t>
          </a:r>
          <a:r>
            <a:rPr lang="en-US" sz="1900" kern="1200" dirty="0"/>
            <a:t>: Dr. Ying Ding</a:t>
          </a:r>
        </a:p>
      </dsp:txBody>
      <dsp:txXfrm>
        <a:off x="836323" y="2718736"/>
        <a:ext cx="4557037" cy="724089"/>
      </dsp:txXfrm>
    </dsp:sp>
    <dsp:sp modelId="{792D72E5-C636-47AA-8367-B74D55E0158B}">
      <dsp:nvSpPr>
        <dsp:cNvPr id="0" name=""/>
        <dsp:cNvSpPr/>
      </dsp:nvSpPr>
      <dsp:spPr>
        <a:xfrm>
          <a:off x="0" y="3623848"/>
          <a:ext cx="5393361" cy="72408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8116591-A8C3-470D-B729-1B624E034438}">
      <dsp:nvSpPr>
        <dsp:cNvPr id="0" name=""/>
        <dsp:cNvSpPr/>
      </dsp:nvSpPr>
      <dsp:spPr>
        <a:xfrm>
          <a:off x="219037" y="3786768"/>
          <a:ext cx="398249" cy="398249"/>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FBBF59B-6582-4244-A885-33C4A4024761}">
      <dsp:nvSpPr>
        <dsp:cNvPr id="0" name=""/>
        <dsp:cNvSpPr/>
      </dsp:nvSpPr>
      <dsp:spPr>
        <a:xfrm>
          <a:off x="836323" y="3623848"/>
          <a:ext cx="4557037"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844550">
            <a:lnSpc>
              <a:spcPct val="90000"/>
            </a:lnSpc>
            <a:spcBef>
              <a:spcPct val="0"/>
            </a:spcBef>
            <a:spcAft>
              <a:spcPct val="35000"/>
            </a:spcAft>
            <a:buNone/>
          </a:pPr>
          <a:r>
            <a:rPr lang="en-US" sz="1900" kern="1200" dirty="0">
              <a:solidFill>
                <a:schemeClr val="accent5">
                  <a:lumMod val="60000"/>
                  <a:lumOff val="40000"/>
                </a:schemeClr>
              </a:solidFill>
            </a:rPr>
            <a:t>Prepared By</a:t>
          </a:r>
          <a:r>
            <a:rPr lang="en-US" sz="1900" kern="1200" dirty="0"/>
            <a:t>: Hemalatha Chandrasekar, Suresh Venkatesan</a:t>
          </a:r>
        </a:p>
      </dsp:txBody>
      <dsp:txXfrm>
        <a:off x="836323" y="3623848"/>
        <a:ext cx="4557037" cy="72408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341BC7-7841-4C19-B0B7-3F32152A2AB3}">
      <dsp:nvSpPr>
        <dsp:cNvPr id="0" name=""/>
        <dsp:cNvSpPr/>
      </dsp:nvSpPr>
      <dsp:spPr>
        <a:xfrm>
          <a:off x="868170" y="898359"/>
          <a:ext cx="1412437" cy="141243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01C8B6E-737E-46DD-9935-559FA93710EE}">
      <dsp:nvSpPr>
        <dsp:cNvPr id="0" name=""/>
        <dsp:cNvSpPr/>
      </dsp:nvSpPr>
      <dsp:spPr>
        <a:xfrm>
          <a:off x="5013" y="2988267"/>
          <a:ext cx="3138750" cy="24257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pPr>
          <a:r>
            <a:rPr lang="en-US" sz="1200" kern="1200" dirty="0"/>
            <a:t>The volume of medical data is growing exponentially, necessitating the adoption of intelligent systems to assist clinicians in decision-making and patient management. Generative AI, with its contextual reasoning and language understanding, holds the potential to revolutionize healthcare delivery.</a:t>
          </a:r>
        </a:p>
      </dsp:txBody>
      <dsp:txXfrm>
        <a:off x="5013" y="2988267"/>
        <a:ext cx="3138750" cy="2425781"/>
      </dsp:txXfrm>
    </dsp:sp>
    <dsp:sp modelId="{ED7F9B0F-E24E-4E4D-80A8-93A7E36B1D7D}">
      <dsp:nvSpPr>
        <dsp:cNvPr id="0" name=""/>
        <dsp:cNvSpPr/>
      </dsp:nvSpPr>
      <dsp:spPr>
        <a:xfrm>
          <a:off x="4556201" y="898359"/>
          <a:ext cx="1412437" cy="141243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D7E677B-D6D0-4407-831F-231ADDD42235}">
      <dsp:nvSpPr>
        <dsp:cNvPr id="0" name=""/>
        <dsp:cNvSpPr/>
      </dsp:nvSpPr>
      <dsp:spPr>
        <a:xfrm>
          <a:off x="3693045" y="2988267"/>
          <a:ext cx="3138750" cy="24257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pPr>
          <a:r>
            <a:rPr lang="en-US" sz="1200" kern="1200" dirty="0"/>
            <a:t>AICare aims to bridge the gap between raw clinical data and actionable insights by building a multi-agent system that employs the MIMIC-III dataset, a comprehensive database of patient health records. The project focuses on constructing a knowledge graph that organizes and interlinks patient and diagnosis data and integrates specialized agents for healthcare applications. These agents provide dynamic responses to patient queries, assess health risks, generate personalized health recommendations, and summarize complex medical texts.</a:t>
          </a:r>
        </a:p>
      </dsp:txBody>
      <dsp:txXfrm>
        <a:off x="3693045" y="2988267"/>
        <a:ext cx="3138750" cy="242578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BE629C8-AD3E-CD4E-93CC-61F8F83E2EC2}">
      <dsp:nvSpPr>
        <dsp:cNvPr id="0" name=""/>
        <dsp:cNvSpPr/>
      </dsp:nvSpPr>
      <dsp:spPr>
        <a:xfrm>
          <a:off x="2188334" y="1879056"/>
          <a:ext cx="622044" cy="591712"/>
        </a:xfrm>
        <a:prstGeom prst="ellipse">
          <a:avLst/>
        </a:prstGeom>
        <a:solidFill>
          <a:srgbClr val="FFC000"/>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kern="1200" dirty="0">
              <a:solidFill>
                <a:schemeClr val="bg1"/>
              </a:solidFill>
            </a:rPr>
            <a:t>Patients</a:t>
          </a:r>
        </a:p>
      </dsp:txBody>
      <dsp:txXfrm>
        <a:off x="2279430" y="1965710"/>
        <a:ext cx="439852" cy="418404"/>
      </dsp:txXfrm>
    </dsp:sp>
    <dsp:sp modelId="{F10E1018-FFFF-3444-84D0-D901095E9609}">
      <dsp:nvSpPr>
        <dsp:cNvPr id="0" name=""/>
        <dsp:cNvSpPr/>
      </dsp:nvSpPr>
      <dsp:spPr>
        <a:xfrm rot="16256598">
          <a:off x="2033316" y="1379086"/>
          <a:ext cx="957588" cy="42555"/>
        </a:xfrm>
        <a:custGeom>
          <a:avLst/>
          <a:gdLst/>
          <a:ahLst/>
          <a:cxnLst/>
          <a:rect l="0" t="0" r="0" b="0"/>
          <a:pathLst>
            <a:path>
              <a:moveTo>
                <a:pt x="0" y="21277"/>
              </a:moveTo>
              <a:lnTo>
                <a:pt x="957588" y="21277"/>
              </a:lnTo>
            </a:path>
          </a:pathLst>
        </a:custGeom>
        <a:noFill/>
        <a:ln w="1905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488170" y="1376424"/>
        <a:ext cx="47879" cy="47879"/>
      </dsp:txXfrm>
    </dsp:sp>
    <dsp:sp modelId="{4B894494-C247-B740-A43D-6235DE5CCF1A}">
      <dsp:nvSpPr>
        <dsp:cNvPr id="0" name=""/>
        <dsp:cNvSpPr/>
      </dsp:nvSpPr>
      <dsp:spPr>
        <a:xfrm>
          <a:off x="2035936" y="0"/>
          <a:ext cx="983286" cy="921689"/>
        </a:xfrm>
        <a:prstGeom prst="ellipse">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Diagnosis</a:t>
          </a:r>
        </a:p>
      </dsp:txBody>
      <dsp:txXfrm>
        <a:off x="2179935" y="134978"/>
        <a:ext cx="695288" cy="651733"/>
      </dsp:txXfrm>
    </dsp:sp>
    <dsp:sp modelId="{FCBD99E4-260B-2440-B7FD-BB6B3951E31F}">
      <dsp:nvSpPr>
        <dsp:cNvPr id="0" name=""/>
        <dsp:cNvSpPr/>
      </dsp:nvSpPr>
      <dsp:spPr>
        <a:xfrm rot="19843398">
          <a:off x="2689369" y="1705038"/>
          <a:ext cx="1220279" cy="42555"/>
        </a:xfrm>
        <a:custGeom>
          <a:avLst/>
          <a:gdLst/>
          <a:ahLst/>
          <a:cxnLst/>
          <a:rect l="0" t="0" r="0" b="0"/>
          <a:pathLst>
            <a:path>
              <a:moveTo>
                <a:pt x="0" y="21277"/>
              </a:moveTo>
              <a:lnTo>
                <a:pt x="1220279" y="21277"/>
              </a:lnTo>
            </a:path>
          </a:pathLst>
        </a:custGeom>
        <a:noFill/>
        <a:ln w="1905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269002" y="1695808"/>
        <a:ext cx="61013" cy="61013"/>
      </dsp:txXfrm>
    </dsp:sp>
    <dsp:sp modelId="{42365686-0013-B048-B5D2-389D7E281ACD}">
      <dsp:nvSpPr>
        <dsp:cNvPr id="0" name=""/>
        <dsp:cNvSpPr/>
      </dsp:nvSpPr>
      <dsp:spPr>
        <a:xfrm>
          <a:off x="3779568" y="751657"/>
          <a:ext cx="878533" cy="918498"/>
        </a:xfrm>
        <a:prstGeom prst="ellipse">
          <a:avLst/>
        </a:prstGeom>
        <a:solidFill>
          <a:schemeClr val="tx2">
            <a:lumMod val="5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Notes</a:t>
          </a:r>
        </a:p>
      </dsp:txBody>
      <dsp:txXfrm>
        <a:off x="3908226" y="886168"/>
        <a:ext cx="621217" cy="649476"/>
      </dsp:txXfrm>
    </dsp:sp>
    <dsp:sp modelId="{25F42641-74DB-0B4F-B534-02376FB5A89D}">
      <dsp:nvSpPr>
        <dsp:cNvPr id="0" name=""/>
        <dsp:cNvSpPr/>
      </dsp:nvSpPr>
      <dsp:spPr>
        <a:xfrm rot="1800000">
          <a:off x="2714452" y="2496678"/>
          <a:ext cx="758146" cy="42555"/>
        </a:xfrm>
        <a:custGeom>
          <a:avLst/>
          <a:gdLst/>
          <a:ahLst/>
          <a:cxnLst/>
          <a:rect l="0" t="0" r="0" b="0"/>
          <a:pathLst>
            <a:path>
              <a:moveTo>
                <a:pt x="0" y="21277"/>
              </a:moveTo>
              <a:lnTo>
                <a:pt x="758146" y="21277"/>
              </a:lnTo>
            </a:path>
          </a:pathLst>
        </a:custGeom>
        <a:noFill/>
        <a:ln w="1905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074571" y="2499002"/>
        <a:ext cx="37907" cy="37907"/>
      </dsp:txXfrm>
    </dsp:sp>
    <dsp:sp modelId="{EB3A64CE-99AD-B747-8EF5-83E3027A1D96}">
      <dsp:nvSpPr>
        <dsp:cNvPr id="0" name=""/>
        <dsp:cNvSpPr/>
      </dsp:nvSpPr>
      <dsp:spPr>
        <a:xfrm>
          <a:off x="3359982" y="2449172"/>
          <a:ext cx="974765" cy="1008026"/>
        </a:xfrm>
        <a:prstGeom prst="ellipse">
          <a:avLst/>
        </a:prstGeom>
        <a:solidFill>
          <a:schemeClr val="bg2">
            <a:lumMod val="50000"/>
            <a:lumOff val="5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ICU Stays</a:t>
          </a:r>
        </a:p>
      </dsp:txBody>
      <dsp:txXfrm>
        <a:off x="3502733" y="2596794"/>
        <a:ext cx="689263" cy="712782"/>
      </dsp:txXfrm>
    </dsp:sp>
    <dsp:sp modelId="{5F7D3612-DF1F-D94A-97C7-C0EF1708393C}">
      <dsp:nvSpPr>
        <dsp:cNvPr id="0" name=""/>
        <dsp:cNvSpPr/>
      </dsp:nvSpPr>
      <dsp:spPr>
        <a:xfrm rot="5343419">
          <a:off x="2029165" y="2932399"/>
          <a:ext cx="966020" cy="42555"/>
        </a:xfrm>
        <a:custGeom>
          <a:avLst/>
          <a:gdLst/>
          <a:ahLst/>
          <a:cxnLst/>
          <a:rect l="0" t="0" r="0" b="0"/>
          <a:pathLst>
            <a:path>
              <a:moveTo>
                <a:pt x="0" y="21277"/>
              </a:moveTo>
              <a:lnTo>
                <a:pt x="966020" y="21277"/>
              </a:lnTo>
            </a:path>
          </a:pathLst>
        </a:custGeom>
        <a:noFill/>
        <a:ln w="1905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488025" y="2929526"/>
        <a:ext cx="48301" cy="48301"/>
      </dsp:txXfrm>
    </dsp:sp>
    <dsp:sp modelId="{8F795B42-38F0-6344-AF14-7D6E0929A3DF}">
      <dsp:nvSpPr>
        <dsp:cNvPr id="0" name=""/>
        <dsp:cNvSpPr/>
      </dsp:nvSpPr>
      <dsp:spPr>
        <a:xfrm>
          <a:off x="2071292" y="3436562"/>
          <a:ext cx="912558" cy="904837"/>
        </a:xfrm>
        <a:prstGeom prst="ellipse">
          <a:avLst/>
        </a:prstGeom>
        <a:solidFill>
          <a:schemeClr val="accent5">
            <a:lumMod val="75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kern="1200" dirty="0"/>
            <a:t>Admissions</a:t>
          </a:r>
        </a:p>
      </dsp:txBody>
      <dsp:txXfrm>
        <a:off x="2204933" y="3569072"/>
        <a:ext cx="645276" cy="639817"/>
      </dsp:txXfrm>
    </dsp:sp>
    <dsp:sp modelId="{29BC206E-0460-2742-9CAD-F78496D5EA30}">
      <dsp:nvSpPr>
        <dsp:cNvPr id="0" name=""/>
        <dsp:cNvSpPr/>
      </dsp:nvSpPr>
      <dsp:spPr>
        <a:xfrm rot="9044442">
          <a:off x="1150266" y="2585978"/>
          <a:ext cx="1154758" cy="42555"/>
        </a:xfrm>
        <a:custGeom>
          <a:avLst/>
          <a:gdLst/>
          <a:ahLst/>
          <a:cxnLst/>
          <a:rect l="0" t="0" r="0" b="0"/>
          <a:pathLst>
            <a:path>
              <a:moveTo>
                <a:pt x="0" y="21277"/>
              </a:moveTo>
              <a:lnTo>
                <a:pt x="1154758" y="21277"/>
              </a:lnTo>
            </a:path>
          </a:pathLst>
        </a:custGeom>
        <a:noFill/>
        <a:ln w="1905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rot="10800000">
        <a:off x="1698777" y="2578387"/>
        <a:ext cx="57737" cy="57737"/>
      </dsp:txXfrm>
    </dsp:sp>
    <dsp:sp modelId="{73A69E67-721D-EB4C-8AC9-75BB995BAD8F}">
      <dsp:nvSpPr>
        <dsp:cNvPr id="0" name=""/>
        <dsp:cNvSpPr/>
      </dsp:nvSpPr>
      <dsp:spPr>
        <a:xfrm>
          <a:off x="417500" y="2671182"/>
          <a:ext cx="861896" cy="857271"/>
        </a:xfrm>
        <a:prstGeom prst="ellipse">
          <a:avLst/>
        </a:prstGeom>
        <a:solidFill>
          <a:schemeClr val="accent5">
            <a:lumMod val="40000"/>
            <a:lumOff val="6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Drugs</a:t>
          </a:r>
        </a:p>
      </dsp:txBody>
      <dsp:txXfrm>
        <a:off x="543722" y="2796726"/>
        <a:ext cx="609452" cy="606183"/>
      </dsp:txXfrm>
    </dsp:sp>
    <dsp:sp modelId="{EF5FDAFF-92F8-4845-BA2B-2F3CB384D20A}">
      <dsp:nvSpPr>
        <dsp:cNvPr id="0" name=""/>
        <dsp:cNvSpPr/>
      </dsp:nvSpPr>
      <dsp:spPr>
        <a:xfrm rot="12941172">
          <a:off x="899811" y="1540377"/>
          <a:ext cx="1491347" cy="42555"/>
        </a:xfrm>
        <a:custGeom>
          <a:avLst/>
          <a:gdLst/>
          <a:ahLst/>
          <a:cxnLst/>
          <a:rect l="0" t="0" r="0" b="0"/>
          <a:pathLst>
            <a:path>
              <a:moveTo>
                <a:pt x="0" y="21277"/>
              </a:moveTo>
              <a:lnTo>
                <a:pt x="1491347" y="21277"/>
              </a:lnTo>
            </a:path>
          </a:pathLst>
        </a:custGeom>
        <a:noFill/>
        <a:ln w="1905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rot="10800000">
        <a:off x="1608201" y="1524371"/>
        <a:ext cx="74567" cy="74567"/>
      </dsp:txXfrm>
    </dsp:sp>
    <dsp:sp modelId="{1E9BE3AE-C968-284B-91F3-EFBC9A68408D}">
      <dsp:nvSpPr>
        <dsp:cNvPr id="0" name=""/>
        <dsp:cNvSpPr/>
      </dsp:nvSpPr>
      <dsp:spPr>
        <a:xfrm>
          <a:off x="295433" y="511871"/>
          <a:ext cx="834002" cy="759318"/>
        </a:xfrm>
        <a:prstGeom prst="ellipse">
          <a:avLst/>
        </a:prstGeom>
        <a:solidFill>
          <a:schemeClr val="accent2">
            <a:hueOff val="6443614"/>
            <a:satOff val="-18493"/>
            <a:lumOff val="-29609"/>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Labs</a:t>
          </a:r>
        </a:p>
      </dsp:txBody>
      <dsp:txXfrm>
        <a:off x="417570" y="623071"/>
        <a:ext cx="589728" cy="53691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C36F49-D9B1-4FE7-A784-3FDFB6669A2C}">
      <dsp:nvSpPr>
        <dsp:cNvPr id="0" name=""/>
        <dsp:cNvSpPr/>
      </dsp:nvSpPr>
      <dsp:spPr>
        <a:xfrm>
          <a:off x="0" y="707092"/>
          <a:ext cx="5393361" cy="130540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5A3C1FD-2BFE-4C7A-8C36-880727FB3EE3}">
      <dsp:nvSpPr>
        <dsp:cNvPr id="0" name=""/>
        <dsp:cNvSpPr/>
      </dsp:nvSpPr>
      <dsp:spPr>
        <a:xfrm>
          <a:off x="394883" y="1000807"/>
          <a:ext cx="717970" cy="71797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C866346-9C8A-47FD-A07A-CCD72A470D47}">
      <dsp:nvSpPr>
        <dsp:cNvPr id="0" name=""/>
        <dsp:cNvSpPr/>
      </dsp:nvSpPr>
      <dsp:spPr>
        <a:xfrm>
          <a:off x="1507738" y="707092"/>
          <a:ext cx="3885622" cy="13054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155" tIns="138155" rIns="138155" bIns="138155" numCol="1" spcCol="1270" anchor="ctr" anchorCtr="0">
          <a:noAutofit/>
        </a:bodyPr>
        <a:lstStyle/>
        <a:p>
          <a:pPr marL="0" lvl="0" indent="0" algn="l" defTabSz="1111250">
            <a:lnSpc>
              <a:spcPct val="90000"/>
            </a:lnSpc>
            <a:spcBef>
              <a:spcPct val="0"/>
            </a:spcBef>
            <a:spcAft>
              <a:spcPct val="35000"/>
            </a:spcAft>
            <a:buNone/>
          </a:pPr>
          <a:r>
            <a:rPr lang="en-US" sz="2500" kern="1200"/>
            <a:t>Building Knowledge Graph</a:t>
          </a:r>
        </a:p>
      </dsp:txBody>
      <dsp:txXfrm>
        <a:off x="1507738" y="707092"/>
        <a:ext cx="3885622" cy="1305401"/>
      </dsp:txXfrm>
    </dsp:sp>
    <dsp:sp modelId="{5605F27E-FFDC-4D2C-95EC-F8CDC4527BF9}">
      <dsp:nvSpPr>
        <dsp:cNvPr id="0" name=""/>
        <dsp:cNvSpPr/>
      </dsp:nvSpPr>
      <dsp:spPr>
        <a:xfrm>
          <a:off x="0" y="2338844"/>
          <a:ext cx="5393361" cy="130540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CB68E0A-1BB3-4643-9891-ACB6E18D6866}">
      <dsp:nvSpPr>
        <dsp:cNvPr id="0" name=""/>
        <dsp:cNvSpPr/>
      </dsp:nvSpPr>
      <dsp:spPr>
        <a:xfrm>
          <a:off x="394883" y="2632559"/>
          <a:ext cx="717970" cy="71797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493DAC2-C64C-466D-8F7C-8A059EF78A56}">
      <dsp:nvSpPr>
        <dsp:cNvPr id="0" name=""/>
        <dsp:cNvSpPr/>
      </dsp:nvSpPr>
      <dsp:spPr>
        <a:xfrm>
          <a:off x="1507738" y="2338844"/>
          <a:ext cx="3885622" cy="13054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155" tIns="138155" rIns="138155" bIns="138155" numCol="1" spcCol="1270" anchor="ctr" anchorCtr="0">
          <a:noAutofit/>
        </a:bodyPr>
        <a:lstStyle/>
        <a:p>
          <a:pPr marL="0" lvl="0" indent="0" algn="l" defTabSz="1111250">
            <a:lnSpc>
              <a:spcPct val="90000"/>
            </a:lnSpc>
            <a:spcBef>
              <a:spcPct val="0"/>
            </a:spcBef>
            <a:spcAft>
              <a:spcPct val="35000"/>
            </a:spcAft>
            <a:buNone/>
          </a:pPr>
          <a:r>
            <a:rPr lang="en-US" sz="2500" kern="1200"/>
            <a:t>Multi-Agent Performance  </a:t>
          </a:r>
        </a:p>
      </dsp:txBody>
      <dsp:txXfrm>
        <a:off x="1507738" y="2338844"/>
        <a:ext cx="3885622" cy="130540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4FC3930-120A-4554-8CC7-0D2245ACD559}">
      <dsp:nvSpPr>
        <dsp:cNvPr id="0" name=""/>
        <dsp:cNvSpPr/>
      </dsp:nvSpPr>
      <dsp:spPr>
        <a:xfrm>
          <a:off x="0" y="5520"/>
          <a:ext cx="5387501" cy="45388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0D9B983-5376-48A9-97C1-B15E99357A8F}">
      <dsp:nvSpPr>
        <dsp:cNvPr id="0" name=""/>
        <dsp:cNvSpPr/>
      </dsp:nvSpPr>
      <dsp:spPr>
        <a:xfrm>
          <a:off x="137300" y="107645"/>
          <a:ext cx="249881" cy="24963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262CD38-0BFF-4D10-9C20-7DAB3F753137}">
      <dsp:nvSpPr>
        <dsp:cNvPr id="0" name=""/>
        <dsp:cNvSpPr/>
      </dsp:nvSpPr>
      <dsp:spPr>
        <a:xfrm>
          <a:off x="524483" y="5520"/>
          <a:ext cx="4714382" cy="7233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558" tIns="76558" rIns="76558" bIns="76558" numCol="1" spcCol="1270" anchor="ctr" anchorCtr="0">
          <a:noAutofit/>
        </a:bodyPr>
        <a:lstStyle/>
        <a:p>
          <a:pPr marL="0" lvl="0" indent="0" algn="l" defTabSz="711200">
            <a:lnSpc>
              <a:spcPct val="90000"/>
            </a:lnSpc>
            <a:spcBef>
              <a:spcPct val="0"/>
            </a:spcBef>
            <a:spcAft>
              <a:spcPct val="35000"/>
            </a:spcAft>
            <a:buNone/>
          </a:pPr>
          <a:r>
            <a:rPr lang="en-US" sz="1600" kern="1200" dirty="0">
              <a:solidFill>
                <a:schemeClr val="accent5">
                  <a:lumMod val="60000"/>
                  <a:lumOff val="40000"/>
                </a:schemeClr>
              </a:solidFill>
            </a:rPr>
            <a:t>Effective Multi-Agent Architecture</a:t>
          </a:r>
          <a:r>
            <a:rPr lang="en-US" sz="1600" kern="1200" dirty="0"/>
            <a:t>: The specialized agents demonstrate effective collaboration, delivering comprehensive medical insights.</a:t>
          </a:r>
        </a:p>
      </dsp:txBody>
      <dsp:txXfrm>
        <a:off x="524483" y="5520"/>
        <a:ext cx="4714382" cy="723382"/>
      </dsp:txXfrm>
    </dsp:sp>
    <dsp:sp modelId="{D1B1AD61-9AD8-40E1-9B85-CE3AF43F3634}">
      <dsp:nvSpPr>
        <dsp:cNvPr id="0" name=""/>
        <dsp:cNvSpPr/>
      </dsp:nvSpPr>
      <dsp:spPr>
        <a:xfrm>
          <a:off x="0" y="909749"/>
          <a:ext cx="5387501" cy="45388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ABC1685-1EB2-4383-8ACC-EE6054322AAA}">
      <dsp:nvSpPr>
        <dsp:cNvPr id="0" name=""/>
        <dsp:cNvSpPr/>
      </dsp:nvSpPr>
      <dsp:spPr>
        <a:xfrm>
          <a:off x="137300" y="1011873"/>
          <a:ext cx="249881" cy="24963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65780BE-4396-4221-ABEE-0BB58065A5D4}">
      <dsp:nvSpPr>
        <dsp:cNvPr id="0" name=""/>
        <dsp:cNvSpPr/>
      </dsp:nvSpPr>
      <dsp:spPr>
        <a:xfrm>
          <a:off x="524483" y="909749"/>
          <a:ext cx="4714382" cy="7233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558" tIns="76558" rIns="76558" bIns="76558" numCol="1" spcCol="1270" anchor="ctr" anchorCtr="0">
          <a:noAutofit/>
        </a:bodyPr>
        <a:lstStyle/>
        <a:p>
          <a:pPr marL="0" lvl="0" indent="0" algn="l" defTabSz="711200">
            <a:lnSpc>
              <a:spcPct val="90000"/>
            </a:lnSpc>
            <a:spcBef>
              <a:spcPct val="0"/>
            </a:spcBef>
            <a:spcAft>
              <a:spcPct val="35000"/>
            </a:spcAft>
            <a:buNone/>
          </a:pPr>
          <a:r>
            <a:rPr lang="en-US" sz="1600" kern="1200" dirty="0">
              <a:solidFill>
                <a:schemeClr val="accent5">
                  <a:lumMod val="60000"/>
                  <a:lumOff val="40000"/>
                </a:schemeClr>
              </a:solidFill>
            </a:rPr>
            <a:t>Gemini-Pro's Interpretive Capability</a:t>
          </a:r>
          <a:r>
            <a:rPr lang="en-US" sz="1600" kern="1200" dirty="0"/>
            <a:t>: The generative model effectively interprets medical data, assessing risks and generating relevant recommendations.</a:t>
          </a:r>
        </a:p>
      </dsp:txBody>
      <dsp:txXfrm>
        <a:off x="524483" y="909749"/>
        <a:ext cx="4714382" cy="723382"/>
      </dsp:txXfrm>
    </dsp:sp>
    <dsp:sp modelId="{B65592F8-5FEF-4CD1-97B7-135118C48F88}">
      <dsp:nvSpPr>
        <dsp:cNvPr id="0" name=""/>
        <dsp:cNvSpPr/>
      </dsp:nvSpPr>
      <dsp:spPr>
        <a:xfrm>
          <a:off x="0" y="1813977"/>
          <a:ext cx="5387501" cy="45388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5C6841F-9901-410F-8F72-74FC64744B49}">
      <dsp:nvSpPr>
        <dsp:cNvPr id="0" name=""/>
        <dsp:cNvSpPr/>
      </dsp:nvSpPr>
      <dsp:spPr>
        <a:xfrm>
          <a:off x="137300" y="1916102"/>
          <a:ext cx="249881" cy="24963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2D5A2C8-51F1-46FC-A851-0A3F3BD5A171}">
      <dsp:nvSpPr>
        <dsp:cNvPr id="0" name=""/>
        <dsp:cNvSpPr/>
      </dsp:nvSpPr>
      <dsp:spPr>
        <a:xfrm>
          <a:off x="524483" y="1813977"/>
          <a:ext cx="4714382" cy="7233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558" tIns="76558" rIns="76558" bIns="76558" numCol="1" spcCol="1270" anchor="ctr" anchorCtr="0">
          <a:noAutofit/>
        </a:bodyPr>
        <a:lstStyle/>
        <a:p>
          <a:pPr marL="0" lvl="0" indent="0" algn="l" defTabSz="711200">
            <a:lnSpc>
              <a:spcPct val="90000"/>
            </a:lnSpc>
            <a:spcBef>
              <a:spcPct val="0"/>
            </a:spcBef>
            <a:spcAft>
              <a:spcPct val="35000"/>
            </a:spcAft>
            <a:buNone/>
          </a:pPr>
          <a:r>
            <a:rPr lang="en-US" sz="1600" kern="1200" dirty="0">
              <a:solidFill>
                <a:schemeClr val="accent5">
                  <a:lumMod val="60000"/>
                  <a:lumOff val="40000"/>
                </a:schemeClr>
              </a:solidFill>
            </a:rPr>
            <a:t>Knowledge Graph Utility</a:t>
          </a:r>
          <a:r>
            <a:rPr lang="en-US" sz="1600" kern="1200" dirty="0"/>
            <a:t>: The knowledge graph representation enables efficient retrieval and reasoning about patient medical history.</a:t>
          </a:r>
        </a:p>
      </dsp:txBody>
      <dsp:txXfrm>
        <a:off x="524483" y="1813977"/>
        <a:ext cx="4714382" cy="723382"/>
      </dsp:txXfrm>
    </dsp:sp>
    <dsp:sp modelId="{85BBE438-B10D-4169-8887-B32527F041D8}">
      <dsp:nvSpPr>
        <dsp:cNvPr id="0" name=""/>
        <dsp:cNvSpPr/>
      </dsp:nvSpPr>
      <dsp:spPr>
        <a:xfrm>
          <a:off x="0" y="2718206"/>
          <a:ext cx="5387501" cy="45388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54E35A4-9D49-4B4D-A466-30ECB66EF0C8}">
      <dsp:nvSpPr>
        <dsp:cNvPr id="0" name=""/>
        <dsp:cNvSpPr/>
      </dsp:nvSpPr>
      <dsp:spPr>
        <a:xfrm>
          <a:off x="137300" y="2820330"/>
          <a:ext cx="249881" cy="24963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56C1DAA-B9BB-4F4F-8BF5-EAB101AF9BD4}">
      <dsp:nvSpPr>
        <dsp:cNvPr id="0" name=""/>
        <dsp:cNvSpPr/>
      </dsp:nvSpPr>
      <dsp:spPr>
        <a:xfrm>
          <a:off x="524483" y="2718206"/>
          <a:ext cx="4714382" cy="7233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558" tIns="76558" rIns="76558" bIns="76558" numCol="1" spcCol="1270" anchor="ctr" anchorCtr="0">
          <a:noAutofit/>
        </a:bodyPr>
        <a:lstStyle/>
        <a:p>
          <a:pPr marL="0" lvl="0" indent="0" algn="l" defTabSz="711200">
            <a:lnSpc>
              <a:spcPct val="90000"/>
            </a:lnSpc>
            <a:spcBef>
              <a:spcPct val="0"/>
            </a:spcBef>
            <a:spcAft>
              <a:spcPct val="35000"/>
            </a:spcAft>
            <a:buNone/>
          </a:pPr>
          <a:r>
            <a:rPr lang="en-US" sz="1600" kern="1200" dirty="0">
              <a:solidFill>
                <a:schemeClr val="accent5">
                  <a:lumMod val="60000"/>
                  <a:lumOff val="40000"/>
                </a:schemeClr>
              </a:solidFill>
            </a:rPr>
            <a:t>Human Feedback Loop</a:t>
          </a:r>
          <a:r>
            <a:rPr lang="en-US" sz="1600" kern="1200" dirty="0"/>
            <a:t>: The incorporation of human feedback is essential for refining system responses and addressing AI biases.</a:t>
          </a:r>
        </a:p>
      </dsp:txBody>
      <dsp:txXfrm>
        <a:off x="524483" y="2718206"/>
        <a:ext cx="4714382" cy="723382"/>
      </dsp:txXfrm>
    </dsp:sp>
    <dsp:sp modelId="{484294AC-F3A6-41E1-B865-4210CD54D60D}">
      <dsp:nvSpPr>
        <dsp:cNvPr id="0" name=""/>
        <dsp:cNvSpPr/>
      </dsp:nvSpPr>
      <dsp:spPr>
        <a:xfrm>
          <a:off x="0" y="3622434"/>
          <a:ext cx="5387501" cy="45388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8288BA6-E8AC-4703-ADBC-91BD664553A7}">
      <dsp:nvSpPr>
        <dsp:cNvPr id="0" name=""/>
        <dsp:cNvSpPr/>
      </dsp:nvSpPr>
      <dsp:spPr>
        <a:xfrm>
          <a:off x="137300" y="3724559"/>
          <a:ext cx="249881" cy="249637"/>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ED60FAE-CC65-41C4-9EB8-CAD6AA404713}">
      <dsp:nvSpPr>
        <dsp:cNvPr id="0" name=""/>
        <dsp:cNvSpPr/>
      </dsp:nvSpPr>
      <dsp:spPr>
        <a:xfrm>
          <a:off x="524483" y="3622434"/>
          <a:ext cx="4714382" cy="7233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558" tIns="76558" rIns="76558" bIns="76558" numCol="1" spcCol="1270" anchor="ctr" anchorCtr="0">
          <a:noAutofit/>
        </a:bodyPr>
        <a:lstStyle/>
        <a:p>
          <a:pPr marL="0" lvl="0" indent="0" algn="l" defTabSz="711200">
            <a:lnSpc>
              <a:spcPct val="90000"/>
            </a:lnSpc>
            <a:spcBef>
              <a:spcPct val="0"/>
            </a:spcBef>
            <a:spcAft>
              <a:spcPct val="35000"/>
            </a:spcAft>
            <a:buNone/>
          </a:pPr>
          <a:r>
            <a:rPr lang="en-US" sz="1600" kern="1200" dirty="0">
              <a:solidFill>
                <a:schemeClr val="accent5">
                  <a:lumMod val="60000"/>
                  <a:lumOff val="40000"/>
                </a:schemeClr>
              </a:solidFill>
            </a:rPr>
            <a:t>Positive Evaluation Metrics</a:t>
          </a:r>
          <a:r>
            <a:rPr lang="en-US" sz="1600" kern="1200" dirty="0"/>
            <a:t>: The BLEU, ROUGE, and METEOR scores demonstrate strong alignment and fluency of the generated text.</a:t>
          </a:r>
        </a:p>
      </dsp:txBody>
      <dsp:txXfrm>
        <a:off x="524483" y="3622434"/>
        <a:ext cx="4714382" cy="72338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9F8A69-CDD6-45D2-8FA5-33F9076106AE}">
      <dsp:nvSpPr>
        <dsp:cNvPr id="0" name=""/>
        <dsp:cNvSpPr/>
      </dsp:nvSpPr>
      <dsp:spPr>
        <a:xfrm>
          <a:off x="0" y="5046"/>
          <a:ext cx="6245265" cy="98911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7C558A1-584F-46CA-B8D0-E6E78D37C316}">
      <dsp:nvSpPr>
        <dsp:cNvPr id="0" name=""/>
        <dsp:cNvSpPr/>
      </dsp:nvSpPr>
      <dsp:spPr>
        <a:xfrm>
          <a:off x="299208" y="227598"/>
          <a:ext cx="544547" cy="54401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F33E5EB-C949-487D-95BC-00C223160887}">
      <dsp:nvSpPr>
        <dsp:cNvPr id="0" name=""/>
        <dsp:cNvSpPr/>
      </dsp:nvSpPr>
      <dsp:spPr>
        <a:xfrm>
          <a:off x="1142965" y="5046"/>
          <a:ext cx="4999612" cy="11745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4310" tIns="124310" rIns="124310" bIns="124310" numCol="1" spcCol="1270" anchor="ctr" anchorCtr="0">
          <a:noAutofit/>
        </a:bodyPr>
        <a:lstStyle/>
        <a:p>
          <a:pPr marL="0" lvl="0" indent="0" algn="l" defTabSz="622300">
            <a:lnSpc>
              <a:spcPct val="100000"/>
            </a:lnSpc>
            <a:spcBef>
              <a:spcPct val="0"/>
            </a:spcBef>
            <a:spcAft>
              <a:spcPct val="35000"/>
            </a:spcAft>
            <a:buNone/>
          </a:pPr>
          <a:r>
            <a:rPr lang="en-US" sz="1400" kern="1200" dirty="0">
              <a:solidFill>
                <a:schemeClr val="accent5">
                  <a:lumMod val="60000"/>
                  <a:lumOff val="40000"/>
                </a:schemeClr>
              </a:solidFill>
            </a:rPr>
            <a:t>Data Bias and Generalizability</a:t>
          </a:r>
          <a:r>
            <a:rPr lang="en-US" sz="1400" kern="1200" dirty="0"/>
            <a:t>: The system's performance is dependent on the data it is trained on. Biases in the MIMIC-III dataset could limit the system's generalizability to other patient populations.</a:t>
          </a:r>
        </a:p>
      </dsp:txBody>
      <dsp:txXfrm>
        <a:off x="1142965" y="5046"/>
        <a:ext cx="4999612" cy="1174579"/>
      </dsp:txXfrm>
    </dsp:sp>
    <dsp:sp modelId="{94768025-1092-4821-A888-196BD69B752C}">
      <dsp:nvSpPr>
        <dsp:cNvPr id="0" name=""/>
        <dsp:cNvSpPr/>
      </dsp:nvSpPr>
      <dsp:spPr>
        <a:xfrm>
          <a:off x="0" y="1473271"/>
          <a:ext cx="6245265" cy="98911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6F08D7C-A199-4243-98C0-6C6C8033DA30}">
      <dsp:nvSpPr>
        <dsp:cNvPr id="0" name=""/>
        <dsp:cNvSpPr/>
      </dsp:nvSpPr>
      <dsp:spPr>
        <a:xfrm>
          <a:off x="299208" y="1695823"/>
          <a:ext cx="544547" cy="54401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89F8DBE-FD79-4F27-AD15-88F7D6FA3732}">
      <dsp:nvSpPr>
        <dsp:cNvPr id="0" name=""/>
        <dsp:cNvSpPr/>
      </dsp:nvSpPr>
      <dsp:spPr>
        <a:xfrm>
          <a:off x="1142965" y="1473271"/>
          <a:ext cx="4999612" cy="11745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4310" tIns="124310" rIns="124310" bIns="124310" numCol="1" spcCol="1270" anchor="ctr" anchorCtr="0">
          <a:noAutofit/>
        </a:bodyPr>
        <a:lstStyle/>
        <a:p>
          <a:pPr marL="0" lvl="0" indent="0" algn="l" defTabSz="622300">
            <a:lnSpc>
              <a:spcPct val="100000"/>
            </a:lnSpc>
            <a:spcBef>
              <a:spcPct val="0"/>
            </a:spcBef>
            <a:spcAft>
              <a:spcPct val="35000"/>
            </a:spcAft>
            <a:buNone/>
          </a:pPr>
          <a:r>
            <a:rPr lang="en-US" sz="1400" kern="1200" dirty="0">
              <a:solidFill>
                <a:schemeClr val="accent5">
                  <a:lumMod val="60000"/>
                  <a:lumOff val="40000"/>
                </a:schemeClr>
              </a:solidFill>
            </a:rPr>
            <a:t>Complexity of Medical Language</a:t>
          </a:r>
          <a:r>
            <a:rPr lang="en-US" sz="1400" kern="1200" dirty="0"/>
            <a:t>: NLP in healthcare is inherently challenging due to the complexity and ambiguity of medical terminology.</a:t>
          </a:r>
        </a:p>
      </dsp:txBody>
      <dsp:txXfrm>
        <a:off x="1142965" y="1473271"/>
        <a:ext cx="4999612" cy="1174579"/>
      </dsp:txXfrm>
    </dsp:sp>
    <dsp:sp modelId="{FC7690C9-BC6D-41DE-A748-74940FB75587}">
      <dsp:nvSpPr>
        <dsp:cNvPr id="0" name=""/>
        <dsp:cNvSpPr/>
      </dsp:nvSpPr>
      <dsp:spPr>
        <a:xfrm>
          <a:off x="0" y="2941495"/>
          <a:ext cx="6245265" cy="98911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D83AEC0-C38E-4B86-A605-F367FBDDB2D6}">
      <dsp:nvSpPr>
        <dsp:cNvPr id="0" name=""/>
        <dsp:cNvSpPr/>
      </dsp:nvSpPr>
      <dsp:spPr>
        <a:xfrm>
          <a:off x="299208" y="3164047"/>
          <a:ext cx="544547" cy="54401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684B86F-E93E-413C-8506-051C1EC215E8}">
      <dsp:nvSpPr>
        <dsp:cNvPr id="0" name=""/>
        <dsp:cNvSpPr/>
      </dsp:nvSpPr>
      <dsp:spPr>
        <a:xfrm>
          <a:off x="1142965" y="2941495"/>
          <a:ext cx="4999612" cy="11745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4310" tIns="124310" rIns="124310" bIns="124310" numCol="1" spcCol="1270" anchor="ctr" anchorCtr="0">
          <a:noAutofit/>
        </a:bodyPr>
        <a:lstStyle/>
        <a:p>
          <a:pPr marL="0" lvl="0" indent="0" algn="l" defTabSz="622300">
            <a:lnSpc>
              <a:spcPct val="100000"/>
            </a:lnSpc>
            <a:spcBef>
              <a:spcPct val="0"/>
            </a:spcBef>
            <a:spcAft>
              <a:spcPct val="35000"/>
            </a:spcAft>
            <a:buNone/>
          </a:pPr>
          <a:r>
            <a:rPr lang="en-US" sz="1400" kern="1200" dirty="0">
              <a:solidFill>
                <a:schemeClr val="accent5">
                  <a:lumMod val="60000"/>
                  <a:lumOff val="40000"/>
                </a:schemeClr>
              </a:solidFill>
            </a:rPr>
            <a:t>Computational Resources</a:t>
          </a:r>
          <a:r>
            <a:rPr lang="en-US" sz="1400" kern="1200" dirty="0"/>
            <a:t>: Generative AI models like Gemini-Pro require significant computational resources, potentially posing challenges for scalability and cost-effectiveness.</a:t>
          </a:r>
        </a:p>
      </dsp:txBody>
      <dsp:txXfrm>
        <a:off x="1142965" y="2941495"/>
        <a:ext cx="4999612" cy="1174579"/>
      </dsp:txXfrm>
    </dsp:sp>
    <dsp:sp modelId="{94660CE0-F3F9-4F7F-997E-4FEE74B63908}">
      <dsp:nvSpPr>
        <dsp:cNvPr id="0" name=""/>
        <dsp:cNvSpPr/>
      </dsp:nvSpPr>
      <dsp:spPr>
        <a:xfrm>
          <a:off x="0" y="4409720"/>
          <a:ext cx="6245265" cy="98911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7451400-C555-48C5-B716-DC7C39AC1473}">
      <dsp:nvSpPr>
        <dsp:cNvPr id="0" name=""/>
        <dsp:cNvSpPr/>
      </dsp:nvSpPr>
      <dsp:spPr>
        <a:xfrm>
          <a:off x="299501" y="4632272"/>
          <a:ext cx="544547" cy="54401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D9C5A25-B4F8-42CD-A04C-BACC83C7E5D9}">
      <dsp:nvSpPr>
        <dsp:cNvPr id="0" name=""/>
        <dsp:cNvSpPr/>
      </dsp:nvSpPr>
      <dsp:spPr>
        <a:xfrm>
          <a:off x="1143550" y="4409720"/>
          <a:ext cx="4887299" cy="11745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4310" tIns="124310" rIns="124310" bIns="124310" numCol="1" spcCol="1270" anchor="ctr" anchorCtr="0">
          <a:noAutofit/>
        </a:bodyPr>
        <a:lstStyle/>
        <a:p>
          <a:pPr marL="0" lvl="0" indent="0" algn="l" defTabSz="622300">
            <a:lnSpc>
              <a:spcPct val="100000"/>
            </a:lnSpc>
            <a:spcBef>
              <a:spcPct val="0"/>
            </a:spcBef>
            <a:spcAft>
              <a:spcPct val="35000"/>
            </a:spcAft>
            <a:buNone/>
          </a:pPr>
          <a:r>
            <a:rPr lang="en-US" sz="1400" kern="1200" dirty="0">
              <a:solidFill>
                <a:schemeClr val="accent5">
                  <a:lumMod val="60000"/>
                  <a:lumOff val="40000"/>
                </a:schemeClr>
              </a:solidFill>
            </a:rPr>
            <a:t>Hallucinations and Accuracy</a:t>
          </a:r>
          <a:r>
            <a:rPr lang="en-US" sz="1400" kern="1200" dirty="0"/>
            <a:t>: Generative models can sometimes generate acceptable content but inaccurate information ("hallucinations"), which is a crucial area for ongoing improvement. Thorough validation and verification are essential.</a:t>
          </a:r>
        </a:p>
      </dsp:txBody>
      <dsp:txXfrm>
        <a:off x="1143550" y="4409720"/>
        <a:ext cx="4887299" cy="1174579"/>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99F607D-35DC-4538-B9B8-B3F2AE489C14}">
      <dsp:nvSpPr>
        <dsp:cNvPr id="0" name=""/>
        <dsp:cNvSpPr/>
      </dsp:nvSpPr>
      <dsp:spPr>
        <a:xfrm>
          <a:off x="0" y="3206"/>
          <a:ext cx="6245265" cy="51263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0480D5C-2CE8-4C42-A5CD-F185F5168EB3}">
      <dsp:nvSpPr>
        <dsp:cNvPr id="0" name=""/>
        <dsp:cNvSpPr/>
      </dsp:nvSpPr>
      <dsp:spPr>
        <a:xfrm>
          <a:off x="155072" y="118549"/>
          <a:ext cx="282225" cy="28195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B80B929-E6AF-4A67-87D4-605FC286E88C}">
      <dsp:nvSpPr>
        <dsp:cNvPr id="0" name=""/>
        <dsp:cNvSpPr/>
      </dsp:nvSpPr>
      <dsp:spPr>
        <a:xfrm>
          <a:off x="592371" y="3206"/>
          <a:ext cx="5573214" cy="6568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9513" tIns="69513" rIns="69513" bIns="69513" numCol="1" spcCol="1270" anchor="ctr" anchorCtr="0">
          <a:noAutofit/>
        </a:bodyPr>
        <a:lstStyle/>
        <a:p>
          <a:pPr marL="0" lvl="0" indent="0" algn="l" defTabSz="622300">
            <a:lnSpc>
              <a:spcPct val="100000"/>
            </a:lnSpc>
            <a:spcBef>
              <a:spcPct val="0"/>
            </a:spcBef>
            <a:spcAft>
              <a:spcPct val="35000"/>
            </a:spcAft>
            <a:buNone/>
          </a:pPr>
          <a:r>
            <a:rPr lang="en-US" sz="1400" kern="1200"/>
            <a:t>[1]	Huang, K., et al. "Knowledge Graphs in Personalized Medicine." Nature Reviews Drug Discovery, 2019.</a:t>
          </a:r>
        </a:p>
      </dsp:txBody>
      <dsp:txXfrm>
        <a:off x="592371" y="3206"/>
        <a:ext cx="5573214" cy="656815"/>
      </dsp:txXfrm>
    </dsp:sp>
    <dsp:sp modelId="{8E1B4684-1B19-4642-BBD3-46E42FD933E2}">
      <dsp:nvSpPr>
        <dsp:cNvPr id="0" name=""/>
        <dsp:cNvSpPr/>
      </dsp:nvSpPr>
      <dsp:spPr>
        <a:xfrm>
          <a:off x="0" y="824226"/>
          <a:ext cx="6245265" cy="51263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5F75143-024F-44E9-A81D-57CB75E85242}">
      <dsp:nvSpPr>
        <dsp:cNvPr id="0" name=""/>
        <dsp:cNvSpPr/>
      </dsp:nvSpPr>
      <dsp:spPr>
        <a:xfrm>
          <a:off x="155072" y="939569"/>
          <a:ext cx="282225" cy="28195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FA6A20E-5AB4-4BA3-82F4-EF31112946FD}">
      <dsp:nvSpPr>
        <dsp:cNvPr id="0" name=""/>
        <dsp:cNvSpPr/>
      </dsp:nvSpPr>
      <dsp:spPr>
        <a:xfrm>
          <a:off x="592371" y="824226"/>
          <a:ext cx="5573214" cy="6568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9513" tIns="69513" rIns="69513" bIns="69513" numCol="1" spcCol="1270" anchor="ctr" anchorCtr="0">
          <a:noAutofit/>
        </a:bodyPr>
        <a:lstStyle/>
        <a:p>
          <a:pPr marL="0" lvl="0" indent="0" algn="l" defTabSz="622300">
            <a:lnSpc>
              <a:spcPct val="100000"/>
            </a:lnSpc>
            <a:spcBef>
              <a:spcPct val="0"/>
            </a:spcBef>
            <a:spcAft>
              <a:spcPct val="35000"/>
            </a:spcAft>
            <a:buNone/>
          </a:pPr>
          <a:r>
            <a:rPr lang="en-US" sz="1400" kern="1200"/>
            <a:t>[2]	Zhang, Y., et al. "Automatic Summarization of Clinical Notes Using NLP." Journal of Biomedical Informatics, 2020.</a:t>
          </a:r>
        </a:p>
      </dsp:txBody>
      <dsp:txXfrm>
        <a:off x="592371" y="824226"/>
        <a:ext cx="5573214" cy="656815"/>
      </dsp:txXfrm>
    </dsp:sp>
    <dsp:sp modelId="{CF96B66B-5232-4EC8-9A3A-72EB94D6D939}">
      <dsp:nvSpPr>
        <dsp:cNvPr id="0" name=""/>
        <dsp:cNvSpPr/>
      </dsp:nvSpPr>
      <dsp:spPr>
        <a:xfrm>
          <a:off x="0" y="1645245"/>
          <a:ext cx="6245265" cy="51263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5754E24-7D52-4FD9-8886-AADFD77A3A8F}">
      <dsp:nvSpPr>
        <dsp:cNvPr id="0" name=""/>
        <dsp:cNvSpPr/>
      </dsp:nvSpPr>
      <dsp:spPr>
        <a:xfrm>
          <a:off x="155072" y="1760589"/>
          <a:ext cx="282225" cy="28195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1538627-24C6-45D6-A90E-0527C2464B5B}">
      <dsp:nvSpPr>
        <dsp:cNvPr id="0" name=""/>
        <dsp:cNvSpPr/>
      </dsp:nvSpPr>
      <dsp:spPr>
        <a:xfrm>
          <a:off x="592371" y="1645245"/>
          <a:ext cx="5573214" cy="6568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9513" tIns="69513" rIns="69513" bIns="69513" numCol="1" spcCol="1270" anchor="ctr" anchorCtr="0">
          <a:noAutofit/>
        </a:bodyPr>
        <a:lstStyle/>
        <a:p>
          <a:pPr marL="0" lvl="0" indent="0" algn="l" defTabSz="622300">
            <a:lnSpc>
              <a:spcPct val="100000"/>
            </a:lnSpc>
            <a:spcBef>
              <a:spcPct val="0"/>
            </a:spcBef>
            <a:spcAft>
              <a:spcPct val="35000"/>
            </a:spcAft>
            <a:buNone/>
          </a:pPr>
          <a:r>
            <a:rPr lang="en-US" sz="1400" kern="1200"/>
            <a:t>[3]	Johnson, A. E. W., et al. "MIMIC-III: A Freely Accessible Critical Care Database." Scientific Data, 2016.</a:t>
          </a:r>
        </a:p>
      </dsp:txBody>
      <dsp:txXfrm>
        <a:off x="592371" y="1645245"/>
        <a:ext cx="5573214" cy="656815"/>
      </dsp:txXfrm>
    </dsp:sp>
    <dsp:sp modelId="{019B3C3C-733A-4C64-AAE3-F856426A98FF}">
      <dsp:nvSpPr>
        <dsp:cNvPr id="0" name=""/>
        <dsp:cNvSpPr/>
      </dsp:nvSpPr>
      <dsp:spPr>
        <a:xfrm>
          <a:off x="0" y="2466265"/>
          <a:ext cx="6245265" cy="51263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6CD3EEB-18A6-427A-A5FF-E8734266C901}">
      <dsp:nvSpPr>
        <dsp:cNvPr id="0" name=""/>
        <dsp:cNvSpPr/>
      </dsp:nvSpPr>
      <dsp:spPr>
        <a:xfrm>
          <a:off x="155072" y="2581608"/>
          <a:ext cx="282225" cy="28195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388A01A-B2EC-448B-A9B4-265303388EEC}">
      <dsp:nvSpPr>
        <dsp:cNvPr id="0" name=""/>
        <dsp:cNvSpPr/>
      </dsp:nvSpPr>
      <dsp:spPr>
        <a:xfrm>
          <a:off x="592371" y="2466265"/>
          <a:ext cx="5573214" cy="6568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9513" tIns="69513" rIns="69513" bIns="69513" numCol="1" spcCol="1270" anchor="ctr" anchorCtr="0">
          <a:noAutofit/>
        </a:bodyPr>
        <a:lstStyle/>
        <a:p>
          <a:pPr marL="0" lvl="0" indent="0" algn="l" defTabSz="622300">
            <a:lnSpc>
              <a:spcPct val="100000"/>
            </a:lnSpc>
            <a:spcBef>
              <a:spcPct val="0"/>
            </a:spcBef>
            <a:spcAft>
              <a:spcPct val="35000"/>
            </a:spcAft>
            <a:buNone/>
          </a:pPr>
          <a:r>
            <a:rPr lang="en-US" sz="1400" kern="1200"/>
            <a:t>[4]	Papineni, K., et al. "BLEU: A Method for Automatic Evaluation of Machine Translation." ACL, 2002.</a:t>
          </a:r>
        </a:p>
      </dsp:txBody>
      <dsp:txXfrm>
        <a:off x="592371" y="2466265"/>
        <a:ext cx="5573214" cy="656815"/>
      </dsp:txXfrm>
    </dsp:sp>
    <dsp:sp modelId="{D768706B-8D2E-4A3D-94F8-8C87EE8F0D0C}">
      <dsp:nvSpPr>
        <dsp:cNvPr id="0" name=""/>
        <dsp:cNvSpPr/>
      </dsp:nvSpPr>
      <dsp:spPr>
        <a:xfrm>
          <a:off x="0" y="3287285"/>
          <a:ext cx="6245265" cy="51263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30BEC18-76A9-4A85-A265-305C378B23B8}">
      <dsp:nvSpPr>
        <dsp:cNvPr id="0" name=""/>
        <dsp:cNvSpPr/>
      </dsp:nvSpPr>
      <dsp:spPr>
        <a:xfrm>
          <a:off x="155072" y="3402628"/>
          <a:ext cx="282225" cy="28195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171373B-7336-4426-A726-BFA230CD99F0}">
      <dsp:nvSpPr>
        <dsp:cNvPr id="0" name=""/>
        <dsp:cNvSpPr/>
      </dsp:nvSpPr>
      <dsp:spPr>
        <a:xfrm>
          <a:off x="592371" y="3287285"/>
          <a:ext cx="5573214" cy="6568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9513" tIns="69513" rIns="69513" bIns="69513" numCol="1" spcCol="1270" anchor="ctr" anchorCtr="0">
          <a:noAutofit/>
        </a:bodyPr>
        <a:lstStyle/>
        <a:p>
          <a:pPr marL="0" lvl="0" indent="0" algn="l" defTabSz="622300">
            <a:lnSpc>
              <a:spcPct val="100000"/>
            </a:lnSpc>
            <a:spcBef>
              <a:spcPct val="0"/>
            </a:spcBef>
            <a:spcAft>
              <a:spcPct val="35000"/>
            </a:spcAft>
            <a:buNone/>
          </a:pPr>
          <a:r>
            <a:rPr lang="en-US" sz="1400" kern="1200"/>
            <a:t>[5]	Lin, C. Y. "ROUGE: A Package for Automatic Evaluation of Summaries." ACL, 2004.Conference Name:ACM Woodstock conference</a:t>
          </a:r>
        </a:p>
      </dsp:txBody>
      <dsp:txXfrm>
        <a:off x="592371" y="3287285"/>
        <a:ext cx="5573214" cy="656815"/>
      </dsp:txXfrm>
    </dsp:sp>
    <dsp:sp modelId="{49852E01-9249-4245-85C2-89362DB33C0A}">
      <dsp:nvSpPr>
        <dsp:cNvPr id="0" name=""/>
        <dsp:cNvSpPr/>
      </dsp:nvSpPr>
      <dsp:spPr>
        <a:xfrm>
          <a:off x="0" y="4108305"/>
          <a:ext cx="6245265" cy="51263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3EC2967-8C09-4556-A7ED-131B82548460}">
      <dsp:nvSpPr>
        <dsp:cNvPr id="0" name=""/>
        <dsp:cNvSpPr/>
      </dsp:nvSpPr>
      <dsp:spPr>
        <a:xfrm>
          <a:off x="155072" y="4223648"/>
          <a:ext cx="282225" cy="281950"/>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D34ABE1-CCB4-48A4-B7D5-756D184D5CFA}">
      <dsp:nvSpPr>
        <dsp:cNvPr id="0" name=""/>
        <dsp:cNvSpPr/>
      </dsp:nvSpPr>
      <dsp:spPr>
        <a:xfrm>
          <a:off x="592371" y="4108305"/>
          <a:ext cx="5573214" cy="6568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9513" tIns="69513" rIns="69513" bIns="69513" numCol="1" spcCol="1270" anchor="ctr" anchorCtr="0">
          <a:noAutofit/>
        </a:bodyPr>
        <a:lstStyle/>
        <a:p>
          <a:pPr marL="0" lvl="0" indent="0" algn="l" defTabSz="622300">
            <a:lnSpc>
              <a:spcPct val="100000"/>
            </a:lnSpc>
            <a:spcBef>
              <a:spcPct val="0"/>
            </a:spcBef>
            <a:spcAft>
              <a:spcPct val="35000"/>
            </a:spcAft>
            <a:buNone/>
          </a:pPr>
          <a:r>
            <a:rPr lang="en-US" sz="1400" kern="1200"/>
            <a:t>[6]	Cianfanelli, L., et al. "A Multi-Agent Architecture for Healthcare Applications" 2010.</a:t>
          </a:r>
        </a:p>
      </dsp:txBody>
      <dsp:txXfrm>
        <a:off x="592371" y="4108305"/>
        <a:ext cx="5573214" cy="656815"/>
      </dsp:txXfrm>
    </dsp:sp>
    <dsp:sp modelId="{7280A6C6-28C0-4AF3-85E7-AAD3FFAD9E54}">
      <dsp:nvSpPr>
        <dsp:cNvPr id="0" name=""/>
        <dsp:cNvSpPr/>
      </dsp:nvSpPr>
      <dsp:spPr>
        <a:xfrm>
          <a:off x="0" y="4929324"/>
          <a:ext cx="6245265" cy="51263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163E0E1-9424-41EF-86D6-A8418615A352}">
      <dsp:nvSpPr>
        <dsp:cNvPr id="0" name=""/>
        <dsp:cNvSpPr/>
      </dsp:nvSpPr>
      <dsp:spPr>
        <a:xfrm>
          <a:off x="155072" y="5044668"/>
          <a:ext cx="282225" cy="281950"/>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FDF9945-2AFF-4C57-8E3A-C63F9CF469E5}">
      <dsp:nvSpPr>
        <dsp:cNvPr id="0" name=""/>
        <dsp:cNvSpPr/>
      </dsp:nvSpPr>
      <dsp:spPr>
        <a:xfrm>
          <a:off x="592371" y="4929324"/>
          <a:ext cx="5573214" cy="6568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9513" tIns="69513" rIns="69513" bIns="69513" numCol="1" spcCol="1270" anchor="ctr" anchorCtr="0">
          <a:noAutofit/>
        </a:bodyPr>
        <a:lstStyle/>
        <a:p>
          <a:pPr marL="0" lvl="0" indent="0" algn="l" defTabSz="622300">
            <a:lnSpc>
              <a:spcPct val="100000"/>
            </a:lnSpc>
            <a:spcBef>
              <a:spcPct val="0"/>
            </a:spcBef>
            <a:spcAft>
              <a:spcPct val="35000"/>
            </a:spcAft>
            <a:buNone/>
          </a:pPr>
          <a:r>
            <a:rPr lang="en-US" sz="1400" kern="1200"/>
            <a:t>[7]	Li, M., et al. "A Multi-Agent System for Intelligent Patient Monitoring and Alert Management in Intensive Care Units" 2018.</a:t>
          </a:r>
        </a:p>
      </dsp:txBody>
      <dsp:txXfrm>
        <a:off x="592371" y="4929324"/>
        <a:ext cx="5573214" cy="656815"/>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radial1">
  <dgm:title val=""/>
  <dgm:desc val=""/>
  <dgm:catLst>
    <dgm:cat type="relationship" pri="22000"/>
    <dgm:cat type="cycle" pri="10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node" refType="w" refFor="ch" refForName="centerShape" op="equ"/>
      <dgm:constr type="sp" refType="w" refFor="ch" refForName="node" fact="0.3"/>
      <dgm:constr type="sibSp" refType="w" refFor="ch" refForName="node" fact="0.3"/>
      <dgm:constr type="primFontSz" for="ch" forName="centerShape" val="65"/>
      <dgm:constr type="primFontSz" for="des" forName="node" op="equ" val="65"/>
      <dgm:constr type="primFontSz" for="des" forName="connTx" val="55"/>
      <dgm:constr type="primFontSz" for="des" forName="connTx" refType="primFontSz" refFor="ch" refForName="centerShape" op="lte" fact="0.8"/>
    </dgm:constrLst>
    <dgm:ruleLst/>
    <dgm:forEach name="Name6"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name="Name7" axis="ch">
        <dgm:forEach name="Name8" axis="self" ptType="parTrans">
          <dgm:layoutNode name="Name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connDist"/>
              <dgm:constr type="userA" for="ch" refType="connDist"/>
              <dgm:constr type="w" val="1"/>
              <dgm:constr type="h" val="5"/>
              <dgm:constr type="begPad"/>
              <dgm:constr type="endPad"/>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w" val="NaN" fact="0.8" max="NaN"/>
                <dgm:rule type="h" val="NaN" fact="1" max="NaN"/>
                <dgm:rule type="primFontSz" val="5" fact="NaN" max="NaN"/>
              </dgm:ruleLst>
            </dgm:layoutNode>
          </dgm:layoutNode>
        </dgm:forEach>
        <dgm:forEach name="Name10"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dgm:forEach>
    </dgm:forEach>
  </dgm:layoutNode>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6.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7.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E3B52A1-6F75-D948-A301-F6837573EEEF}" type="datetimeFigureOut">
              <a:rPr lang="en-US" smtClean="0"/>
              <a:t>12/6/24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AE83DDD-0EFB-9C45-8F2F-E0DEC8B31573}" type="slidenum">
              <a:rPr lang="en-US" smtClean="0"/>
              <a:t>‹#›</a:t>
            </a:fld>
            <a:endParaRPr lang="en-US"/>
          </a:p>
        </p:txBody>
      </p:sp>
    </p:spTree>
    <p:extLst>
      <p:ext uri="{BB962C8B-B14F-4D97-AF65-F5344CB8AC3E}">
        <p14:creationId xmlns:p14="http://schemas.microsoft.com/office/powerpoint/2010/main" val="11687034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everyone! I’m Hemalatha Chandrasekar, and with me is Suresh Venkatesan. Today, we’ll present our High-Risk project on AI in healthcare, focusing on AICare. This AI-powered health assistant uses technologies like Generative AI (Gemini-Pro), multi-agent systems, and knowledge graphs to provide personalized healthcare insights.</a:t>
            </a:r>
          </a:p>
        </p:txBody>
      </p:sp>
      <p:sp>
        <p:nvSpPr>
          <p:cNvPr id="4" name="Slide Number Placeholder 3"/>
          <p:cNvSpPr>
            <a:spLocks noGrp="1"/>
          </p:cNvSpPr>
          <p:nvPr>
            <p:ph type="sldNum" sz="quarter" idx="5"/>
          </p:nvPr>
        </p:nvSpPr>
        <p:spPr/>
        <p:txBody>
          <a:bodyPr/>
          <a:lstStyle/>
          <a:p>
            <a:fld id="{2AE83DDD-0EFB-9C45-8F2F-E0DEC8B31573}" type="slidenum">
              <a:rPr lang="en-US" smtClean="0"/>
              <a:t>1</a:t>
            </a:fld>
            <a:endParaRPr lang="en-US"/>
          </a:p>
        </p:txBody>
      </p:sp>
    </p:spTree>
    <p:extLst>
      <p:ext uri="{BB962C8B-B14F-4D97-AF65-F5344CB8AC3E}">
        <p14:creationId xmlns:p14="http://schemas.microsoft.com/office/powerpoint/2010/main" val="20834048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Query Response Agent:</a:t>
            </a:r>
          </a:p>
          <a:p>
            <a:r>
              <a:rPr lang="en-US" dirty="0"/>
              <a:t>The agent efficiently retrieves patient medical history from the knowledge graph, with example queries and responses demonstrating its accuracy in extracting diagnoses.</a:t>
            </a:r>
          </a:p>
        </p:txBody>
      </p:sp>
      <p:sp>
        <p:nvSpPr>
          <p:cNvPr id="4" name="Slide Number Placeholder 3"/>
          <p:cNvSpPr>
            <a:spLocks noGrp="1"/>
          </p:cNvSpPr>
          <p:nvPr>
            <p:ph type="sldNum" sz="quarter" idx="5"/>
          </p:nvPr>
        </p:nvSpPr>
        <p:spPr/>
        <p:txBody>
          <a:bodyPr/>
          <a:lstStyle/>
          <a:p>
            <a:fld id="{2AE83DDD-0EFB-9C45-8F2F-E0DEC8B31573}" type="slidenum">
              <a:rPr lang="en-US" smtClean="0"/>
              <a:t>13</a:t>
            </a:fld>
            <a:endParaRPr lang="en-US"/>
          </a:p>
        </p:txBody>
      </p:sp>
    </p:spTree>
    <p:extLst>
      <p:ext uri="{BB962C8B-B14F-4D97-AF65-F5344CB8AC3E}">
        <p14:creationId xmlns:p14="http://schemas.microsoft.com/office/powerpoint/2010/main" val="13281851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Risk Assessment Agent:</a:t>
            </a:r>
          </a:p>
          <a:p>
            <a:r>
              <a:rPr lang="en-US" dirty="0"/>
              <a:t>The Risk Assessment Agent identifies risks based on patient histories from the health dataset and the knowledge graph, which are then used to evaluate the patient's risk.</a:t>
            </a:r>
          </a:p>
        </p:txBody>
      </p:sp>
      <p:sp>
        <p:nvSpPr>
          <p:cNvPr id="4" name="Slide Number Placeholder 3"/>
          <p:cNvSpPr>
            <a:spLocks noGrp="1"/>
          </p:cNvSpPr>
          <p:nvPr>
            <p:ph type="sldNum" sz="quarter" idx="5"/>
          </p:nvPr>
        </p:nvSpPr>
        <p:spPr/>
        <p:txBody>
          <a:bodyPr/>
          <a:lstStyle/>
          <a:p>
            <a:fld id="{2AE83DDD-0EFB-9C45-8F2F-E0DEC8B31573}" type="slidenum">
              <a:rPr lang="en-US" smtClean="0"/>
              <a:t>14</a:t>
            </a:fld>
            <a:endParaRPr lang="en-US"/>
          </a:p>
        </p:txBody>
      </p:sp>
    </p:spTree>
    <p:extLst>
      <p:ext uri="{BB962C8B-B14F-4D97-AF65-F5344CB8AC3E}">
        <p14:creationId xmlns:p14="http://schemas.microsoft.com/office/powerpoint/2010/main" val="36987616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Recommendation Agent:</a:t>
            </a:r>
          </a:p>
          <a:p>
            <a:r>
              <a:rPr lang="en-US" dirty="0"/>
              <a:t>The Recommendation Agent generates health recommendations based on assessed risks to improve patient care.</a:t>
            </a:r>
          </a:p>
        </p:txBody>
      </p:sp>
      <p:sp>
        <p:nvSpPr>
          <p:cNvPr id="4" name="Slide Number Placeholder 3"/>
          <p:cNvSpPr>
            <a:spLocks noGrp="1"/>
          </p:cNvSpPr>
          <p:nvPr>
            <p:ph type="sldNum" sz="quarter" idx="5"/>
          </p:nvPr>
        </p:nvSpPr>
        <p:spPr/>
        <p:txBody>
          <a:bodyPr/>
          <a:lstStyle/>
          <a:p>
            <a:fld id="{2AE83DDD-0EFB-9C45-8F2F-E0DEC8B31573}" type="slidenum">
              <a:rPr lang="en-US" smtClean="0"/>
              <a:t>15</a:t>
            </a:fld>
            <a:endParaRPr lang="en-US"/>
          </a:p>
        </p:txBody>
      </p:sp>
    </p:spTree>
    <p:extLst>
      <p:ext uri="{BB962C8B-B14F-4D97-AF65-F5344CB8AC3E}">
        <p14:creationId xmlns:p14="http://schemas.microsoft.com/office/powerpoint/2010/main" val="11335933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Summarizing Text Agent:</a:t>
            </a:r>
          </a:p>
          <a:p>
            <a:r>
              <a:rPr lang="en-US" dirty="0"/>
              <a:t>This agent is responsible for summarizing medical notes based on the discharge summary for easier comprehension.</a:t>
            </a:r>
          </a:p>
        </p:txBody>
      </p:sp>
      <p:sp>
        <p:nvSpPr>
          <p:cNvPr id="4" name="Slide Number Placeholder 3"/>
          <p:cNvSpPr>
            <a:spLocks noGrp="1"/>
          </p:cNvSpPr>
          <p:nvPr>
            <p:ph type="sldNum" sz="quarter" idx="5"/>
          </p:nvPr>
        </p:nvSpPr>
        <p:spPr/>
        <p:txBody>
          <a:bodyPr/>
          <a:lstStyle/>
          <a:p>
            <a:fld id="{2AE83DDD-0EFB-9C45-8F2F-E0DEC8B31573}" type="slidenum">
              <a:rPr lang="en-US" smtClean="0"/>
              <a:t>16</a:t>
            </a:fld>
            <a:endParaRPr lang="en-US"/>
          </a:p>
        </p:txBody>
      </p:sp>
    </p:spTree>
    <p:extLst>
      <p:ext uri="{BB962C8B-B14F-4D97-AF65-F5344CB8AC3E}">
        <p14:creationId xmlns:p14="http://schemas.microsoft.com/office/powerpoint/2010/main" val="3842098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Evaluation Response Quality:</a:t>
            </a:r>
          </a:p>
          <a:p>
            <a:r>
              <a:rPr lang="en-US" dirty="0"/>
              <a:t>The query responses are evaluated using BLEU, ROUGE, and METEOR evaluation metrics to assess the quality of generated text, such as translations or summaries, by comparing it to a reference.</a:t>
            </a:r>
          </a:p>
        </p:txBody>
      </p:sp>
      <p:sp>
        <p:nvSpPr>
          <p:cNvPr id="4" name="Slide Number Placeholder 3"/>
          <p:cNvSpPr>
            <a:spLocks noGrp="1"/>
          </p:cNvSpPr>
          <p:nvPr>
            <p:ph type="sldNum" sz="quarter" idx="5"/>
          </p:nvPr>
        </p:nvSpPr>
        <p:spPr/>
        <p:txBody>
          <a:bodyPr/>
          <a:lstStyle/>
          <a:p>
            <a:fld id="{2AE83DDD-0EFB-9C45-8F2F-E0DEC8B31573}" type="slidenum">
              <a:rPr lang="en-US" smtClean="0"/>
              <a:t>18</a:t>
            </a:fld>
            <a:endParaRPr lang="en-US"/>
          </a:p>
        </p:txBody>
      </p:sp>
    </p:spTree>
    <p:extLst>
      <p:ext uri="{BB962C8B-B14F-4D97-AF65-F5344CB8AC3E}">
        <p14:creationId xmlns:p14="http://schemas.microsoft.com/office/powerpoint/2010/main" val="13952284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Unit Test: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effectLst/>
              </a:rPr>
              <a:t>Automated unit tests using health data for the LLM Agent system are performed to identify any potential issues whenever changes are made to the process.</a:t>
            </a:r>
            <a:endParaRPr lang="en-US" sz="1200" b="1" dirty="0">
              <a:effectLst/>
            </a:endParaRPr>
          </a:p>
        </p:txBody>
      </p:sp>
      <p:sp>
        <p:nvSpPr>
          <p:cNvPr id="4" name="Slide Number Placeholder 3"/>
          <p:cNvSpPr>
            <a:spLocks noGrp="1"/>
          </p:cNvSpPr>
          <p:nvPr>
            <p:ph type="sldNum" sz="quarter" idx="5"/>
          </p:nvPr>
        </p:nvSpPr>
        <p:spPr/>
        <p:txBody>
          <a:bodyPr/>
          <a:lstStyle/>
          <a:p>
            <a:fld id="{2AE83DDD-0EFB-9C45-8F2F-E0DEC8B31573}" type="slidenum">
              <a:rPr lang="en-US" smtClean="0"/>
              <a:t>19</a:t>
            </a:fld>
            <a:endParaRPr lang="en-US"/>
          </a:p>
        </p:txBody>
      </p:sp>
    </p:spTree>
    <p:extLst>
      <p:ext uri="{BB962C8B-B14F-4D97-AF65-F5344CB8AC3E}">
        <p14:creationId xmlns:p14="http://schemas.microsoft.com/office/powerpoint/2010/main" val="20125617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Metrics to Evaluate Accuracy:</a:t>
            </a:r>
          </a:p>
          <a:p>
            <a:r>
              <a:rPr lang="en-US" dirty="0"/>
              <a:t>The dataset is divided into training (80%) and testing (20%) sets, with predictions compared to clinical models. Evaluation metrics like precision, recall, F1-score, and AUC-ROC are used to assess the agent's performance in identifying patient risks. These metrics provide a comprehensive evaluation of the agent's accuracy.</a:t>
            </a:r>
          </a:p>
        </p:txBody>
      </p:sp>
      <p:sp>
        <p:nvSpPr>
          <p:cNvPr id="4" name="Slide Number Placeholder 3"/>
          <p:cNvSpPr>
            <a:spLocks noGrp="1"/>
          </p:cNvSpPr>
          <p:nvPr>
            <p:ph type="sldNum" sz="quarter" idx="5"/>
          </p:nvPr>
        </p:nvSpPr>
        <p:spPr/>
        <p:txBody>
          <a:bodyPr/>
          <a:lstStyle/>
          <a:p>
            <a:fld id="{2AE83DDD-0EFB-9C45-8F2F-E0DEC8B31573}" type="slidenum">
              <a:rPr lang="en-US" smtClean="0"/>
              <a:t>20</a:t>
            </a:fld>
            <a:endParaRPr lang="en-US"/>
          </a:p>
        </p:txBody>
      </p:sp>
    </p:spTree>
    <p:extLst>
      <p:ext uri="{BB962C8B-B14F-4D97-AF65-F5344CB8AC3E}">
        <p14:creationId xmlns:p14="http://schemas.microsoft.com/office/powerpoint/2010/main" val="20801696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State Graph:</a:t>
            </a:r>
          </a:p>
          <a:p>
            <a:r>
              <a:rPr lang="en-US" dirty="0"/>
              <a:t>This figure shows the workflow and interactions between the various agents, the knowledge graph, patient history, and Gen AI (Gemini-Pro) in the AICare system.</a:t>
            </a:r>
          </a:p>
        </p:txBody>
      </p:sp>
      <p:sp>
        <p:nvSpPr>
          <p:cNvPr id="4" name="Slide Number Placeholder 3"/>
          <p:cNvSpPr>
            <a:spLocks noGrp="1"/>
          </p:cNvSpPr>
          <p:nvPr>
            <p:ph type="sldNum" sz="quarter" idx="5"/>
          </p:nvPr>
        </p:nvSpPr>
        <p:spPr/>
        <p:txBody>
          <a:bodyPr/>
          <a:lstStyle/>
          <a:p>
            <a:fld id="{2AE83DDD-0EFB-9C45-8F2F-E0DEC8B31573}" type="slidenum">
              <a:rPr lang="en-US" smtClean="0"/>
              <a:t>21</a:t>
            </a:fld>
            <a:endParaRPr lang="en-US"/>
          </a:p>
        </p:txBody>
      </p:sp>
    </p:spTree>
    <p:extLst>
      <p:ext uri="{BB962C8B-B14F-4D97-AF65-F5344CB8AC3E}">
        <p14:creationId xmlns:p14="http://schemas.microsoft.com/office/powerpoint/2010/main" val="190432664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Conclusions:</a:t>
            </a:r>
          </a:p>
          <a:p>
            <a:r>
              <a:rPr lang="en-US" dirty="0"/>
              <a:t>The AICare system demonstrates strong potential in enhancing healthcare with generative AI, leveraging Gemini-Pro and knowledge graph for personalized insights. Its multi-agent architecture efficiently manages medical information processing, with each agent specializing in tasks like risk assessment, recommendations, and text summarization. The system successfully retrieves patient history and provides actionable, concise medical insights for both healthcare providers and patients.</a:t>
            </a:r>
          </a:p>
        </p:txBody>
      </p:sp>
      <p:sp>
        <p:nvSpPr>
          <p:cNvPr id="4" name="Slide Number Placeholder 3"/>
          <p:cNvSpPr>
            <a:spLocks noGrp="1"/>
          </p:cNvSpPr>
          <p:nvPr>
            <p:ph type="sldNum" sz="quarter" idx="5"/>
          </p:nvPr>
        </p:nvSpPr>
        <p:spPr/>
        <p:txBody>
          <a:bodyPr/>
          <a:lstStyle/>
          <a:p>
            <a:fld id="{2AE83DDD-0EFB-9C45-8F2F-E0DEC8B31573}" type="slidenum">
              <a:rPr lang="en-US" smtClean="0"/>
              <a:t>22</a:t>
            </a:fld>
            <a:endParaRPr lang="en-US"/>
          </a:p>
        </p:txBody>
      </p:sp>
    </p:spTree>
    <p:extLst>
      <p:ext uri="{BB962C8B-B14F-4D97-AF65-F5344CB8AC3E}">
        <p14:creationId xmlns:p14="http://schemas.microsoft.com/office/powerpoint/2010/main" val="40899826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Human Feedback:</a:t>
            </a:r>
          </a:p>
          <a:p>
            <a:r>
              <a:rPr lang="en-US" dirty="0"/>
              <a:t>The system requires human feedback to continually improve. This feedback helps refine AI prompts and responses, ensuring alignment with real-world healthcare needs and addressing potential biases. This continuous improvement process is crucial for building trust in the system.</a:t>
            </a:r>
          </a:p>
        </p:txBody>
      </p:sp>
      <p:sp>
        <p:nvSpPr>
          <p:cNvPr id="4" name="Slide Number Placeholder 3"/>
          <p:cNvSpPr>
            <a:spLocks noGrp="1"/>
          </p:cNvSpPr>
          <p:nvPr>
            <p:ph type="sldNum" sz="quarter" idx="5"/>
          </p:nvPr>
        </p:nvSpPr>
        <p:spPr/>
        <p:txBody>
          <a:bodyPr/>
          <a:lstStyle/>
          <a:p>
            <a:fld id="{2AE83DDD-0EFB-9C45-8F2F-E0DEC8B31573}" type="slidenum">
              <a:rPr lang="en-US" smtClean="0"/>
              <a:t>23</a:t>
            </a:fld>
            <a:endParaRPr lang="en-US"/>
          </a:p>
        </p:txBody>
      </p:sp>
    </p:spTree>
    <p:extLst>
      <p:ext uri="{BB962C8B-B14F-4D97-AF65-F5344CB8AC3E}">
        <p14:creationId xmlns:p14="http://schemas.microsoft.com/office/powerpoint/2010/main" val="12803383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Overview:</a:t>
            </a:r>
          </a:p>
          <a:p>
            <a:r>
              <a:rPr lang="en-US" dirty="0"/>
              <a:t>AICare is an AI-powered health assistance system leveraging generative AI models, knowledge graph and the healthcare dataset to deliver personalized patient care. It uses a multi-agent system with specialized agents for retrieving medical history, assessing risks, making recommendations, and summarizing medical information to improve and transform patient care.</a:t>
            </a:r>
          </a:p>
        </p:txBody>
      </p:sp>
      <p:sp>
        <p:nvSpPr>
          <p:cNvPr id="4" name="Slide Number Placeholder 3"/>
          <p:cNvSpPr>
            <a:spLocks noGrp="1"/>
          </p:cNvSpPr>
          <p:nvPr>
            <p:ph type="sldNum" sz="quarter" idx="5"/>
          </p:nvPr>
        </p:nvSpPr>
        <p:spPr/>
        <p:txBody>
          <a:bodyPr/>
          <a:lstStyle/>
          <a:p>
            <a:fld id="{2AE83DDD-0EFB-9C45-8F2F-E0DEC8B31573}" type="slidenum">
              <a:rPr lang="en-US" smtClean="0"/>
              <a:t>2</a:t>
            </a:fld>
            <a:endParaRPr lang="en-US"/>
          </a:p>
        </p:txBody>
      </p:sp>
    </p:spTree>
    <p:extLst>
      <p:ext uri="{BB962C8B-B14F-4D97-AF65-F5344CB8AC3E}">
        <p14:creationId xmlns:p14="http://schemas.microsoft.com/office/powerpoint/2010/main" val="280852349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Ethical Considerations:</a:t>
            </a:r>
          </a:p>
          <a:p>
            <a:r>
              <a:rPr lang="en-US" dirty="0"/>
              <a:t>The AI system must prioritize data privacy and security, and be transparent in its operations. Additionally, it's crucial to continuously monitor and address potential biases in the AI model to ensure fairness and accuracy in its decision-making.</a:t>
            </a:r>
          </a:p>
        </p:txBody>
      </p:sp>
      <p:sp>
        <p:nvSpPr>
          <p:cNvPr id="4" name="Slide Number Placeholder 3"/>
          <p:cNvSpPr>
            <a:spLocks noGrp="1"/>
          </p:cNvSpPr>
          <p:nvPr>
            <p:ph type="sldNum" sz="quarter" idx="5"/>
          </p:nvPr>
        </p:nvSpPr>
        <p:spPr/>
        <p:txBody>
          <a:bodyPr/>
          <a:lstStyle/>
          <a:p>
            <a:fld id="{2AE83DDD-0EFB-9C45-8F2F-E0DEC8B31573}" type="slidenum">
              <a:rPr lang="en-US" smtClean="0"/>
              <a:t>24</a:t>
            </a:fld>
            <a:endParaRPr lang="en-US"/>
          </a:p>
        </p:txBody>
      </p:sp>
    </p:spTree>
    <p:extLst>
      <p:ext uri="{BB962C8B-B14F-4D97-AF65-F5344CB8AC3E}">
        <p14:creationId xmlns:p14="http://schemas.microsoft.com/office/powerpoint/2010/main" val="3814690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Key Findings:</a:t>
            </a:r>
          </a:p>
          <a:p>
            <a:r>
              <a:rPr lang="en-US" dirty="0"/>
              <a:t>The AICare system uses a multi-agent architecture for comprehensive medical insights, with Gen AI interpreting data for risk assessment and recommendations. The knowledge graph supports efficient data retrieval, while human feedback and positive evaluation metrics ensure continuous improvement and response accuracy.</a:t>
            </a:r>
          </a:p>
        </p:txBody>
      </p:sp>
      <p:sp>
        <p:nvSpPr>
          <p:cNvPr id="4" name="Slide Number Placeholder 3"/>
          <p:cNvSpPr>
            <a:spLocks noGrp="1"/>
          </p:cNvSpPr>
          <p:nvPr>
            <p:ph type="sldNum" sz="quarter" idx="5"/>
          </p:nvPr>
        </p:nvSpPr>
        <p:spPr/>
        <p:txBody>
          <a:bodyPr/>
          <a:lstStyle/>
          <a:p>
            <a:fld id="{2AE83DDD-0EFB-9C45-8F2F-E0DEC8B31573}" type="slidenum">
              <a:rPr lang="en-US" smtClean="0"/>
              <a:t>25</a:t>
            </a:fld>
            <a:endParaRPr lang="en-US"/>
          </a:p>
        </p:txBody>
      </p:sp>
    </p:spTree>
    <p:extLst>
      <p:ext uri="{BB962C8B-B14F-4D97-AF65-F5344CB8AC3E}">
        <p14:creationId xmlns:p14="http://schemas.microsoft.com/office/powerpoint/2010/main" val="135562542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Challenges &amp; Limitations:</a:t>
            </a:r>
          </a:p>
          <a:p>
            <a:r>
              <a:rPr lang="en-US" dirty="0"/>
              <a:t>The system's performance can be limited by data bias and the complexity of medical language. Additionally, computational resource requirements and potential hallucinations in generative models pose challenges for scalability and accuracy.</a:t>
            </a:r>
          </a:p>
        </p:txBody>
      </p:sp>
      <p:sp>
        <p:nvSpPr>
          <p:cNvPr id="4" name="Slide Number Placeholder 3"/>
          <p:cNvSpPr>
            <a:spLocks noGrp="1"/>
          </p:cNvSpPr>
          <p:nvPr>
            <p:ph type="sldNum" sz="quarter" idx="5"/>
          </p:nvPr>
        </p:nvSpPr>
        <p:spPr/>
        <p:txBody>
          <a:bodyPr/>
          <a:lstStyle/>
          <a:p>
            <a:fld id="{2AE83DDD-0EFB-9C45-8F2F-E0DEC8B31573}" type="slidenum">
              <a:rPr lang="en-US" smtClean="0"/>
              <a:t>26</a:t>
            </a:fld>
            <a:endParaRPr lang="en-US"/>
          </a:p>
        </p:txBody>
      </p:sp>
    </p:spTree>
    <p:extLst>
      <p:ext uri="{BB962C8B-B14F-4D97-AF65-F5344CB8AC3E}">
        <p14:creationId xmlns:p14="http://schemas.microsoft.com/office/powerpoint/2010/main" val="11230837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Future Direction:</a:t>
            </a:r>
          </a:p>
          <a:p>
            <a:r>
              <a:rPr lang="en-US" dirty="0"/>
              <a:t>The system can be enhanced by expanding the knowledge graph, integrating real-time data, and incorporating explainable AI. Conducting clinical trials and multilingual support will increase its applicability. Additionally, integrating with wearable devices can provide real-time monitoring and personalized interventions.</a:t>
            </a:r>
          </a:p>
        </p:txBody>
      </p:sp>
      <p:sp>
        <p:nvSpPr>
          <p:cNvPr id="4" name="Slide Number Placeholder 3"/>
          <p:cNvSpPr>
            <a:spLocks noGrp="1"/>
          </p:cNvSpPr>
          <p:nvPr>
            <p:ph type="sldNum" sz="quarter" idx="5"/>
          </p:nvPr>
        </p:nvSpPr>
        <p:spPr/>
        <p:txBody>
          <a:bodyPr/>
          <a:lstStyle/>
          <a:p>
            <a:fld id="{2AE83DDD-0EFB-9C45-8F2F-E0DEC8B31573}" type="slidenum">
              <a:rPr lang="en-US" smtClean="0"/>
              <a:t>27</a:t>
            </a:fld>
            <a:endParaRPr lang="en-US"/>
          </a:p>
        </p:txBody>
      </p:sp>
    </p:spTree>
    <p:extLst>
      <p:ext uri="{BB962C8B-B14F-4D97-AF65-F5344CB8AC3E}">
        <p14:creationId xmlns:p14="http://schemas.microsoft.com/office/powerpoint/2010/main" val="37632183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42CFD4-CEFF-E729-43FB-2688EA31400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AC23676-F91F-ACE2-A532-F492A6C6837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6A336E3-1449-5CF7-CB05-3965CC91729C}"/>
              </a:ext>
            </a:extLst>
          </p:cNvPr>
          <p:cNvSpPr>
            <a:spLocks noGrp="1"/>
          </p:cNvSpPr>
          <p:nvPr>
            <p:ph type="body" idx="1"/>
          </p:nvPr>
        </p:nvSpPr>
        <p:spPr/>
        <p:txBody>
          <a:bodyPr/>
          <a:lstStyle/>
          <a:p>
            <a:r>
              <a:rPr lang="en-US" dirty="0"/>
              <a:t>Demo &amp; User Interface:</a:t>
            </a:r>
          </a:p>
          <a:p>
            <a:r>
              <a:rPr lang="en-US" dirty="0"/>
              <a:t>This is the UI for AICare, an AI-powered healthcare assistant. Users input a patient ID and query to receive AI-generated responses, risk assessments, recommendations, and text summaries. The system analyzes patient data, identifies potential risks, and provides tailored recommendations. A state graph visualizes the system's workflow. Additionally, feedback mechanisms allow for continuous improvement and refinement of the AI-powered responses.</a:t>
            </a:r>
          </a:p>
        </p:txBody>
      </p:sp>
      <p:sp>
        <p:nvSpPr>
          <p:cNvPr id="4" name="Slide Number Placeholder 3">
            <a:extLst>
              <a:ext uri="{FF2B5EF4-FFF2-40B4-BE49-F238E27FC236}">
                <a16:creationId xmlns:a16="http://schemas.microsoft.com/office/drawing/2014/main" id="{53BF1E27-DF8A-C84B-8946-7501F1FD0899}"/>
              </a:ext>
            </a:extLst>
          </p:cNvPr>
          <p:cNvSpPr>
            <a:spLocks noGrp="1"/>
          </p:cNvSpPr>
          <p:nvPr>
            <p:ph type="sldNum" sz="quarter" idx="5"/>
          </p:nvPr>
        </p:nvSpPr>
        <p:spPr/>
        <p:txBody>
          <a:bodyPr/>
          <a:lstStyle/>
          <a:p>
            <a:fld id="{2AE83DDD-0EFB-9C45-8F2F-E0DEC8B31573}" type="slidenum">
              <a:rPr lang="en-US" smtClean="0"/>
              <a:t>28</a:t>
            </a:fld>
            <a:endParaRPr lang="en-US"/>
          </a:p>
        </p:txBody>
      </p:sp>
    </p:spTree>
    <p:extLst>
      <p:ext uri="{BB962C8B-B14F-4D97-AF65-F5344CB8AC3E}">
        <p14:creationId xmlns:p14="http://schemas.microsoft.com/office/powerpoint/2010/main" val="10476681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8AB46D-7788-D5AB-D9B9-8E7DAD512F3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2210910-10A0-B765-DDEB-6341FA7C918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A52F05A-72BC-90E0-D618-23E622D46EE0}"/>
              </a:ext>
            </a:extLst>
          </p:cNvPr>
          <p:cNvSpPr>
            <a:spLocks noGrp="1"/>
          </p:cNvSpPr>
          <p:nvPr>
            <p:ph type="body" idx="1"/>
          </p:nvPr>
        </p:nvSpPr>
        <p:spPr/>
        <p:txBody>
          <a:bodyPr/>
          <a:lstStyle/>
          <a:p>
            <a:r>
              <a:rPr lang="en-US" dirty="0"/>
              <a:t>Introduction:</a:t>
            </a:r>
          </a:p>
          <a:p>
            <a:r>
              <a:rPr lang="en-US" dirty="0"/>
              <a:t>The rapid growth of medical data demands intelligent systems to assist clinicians in decision-making. AICare addresses this need by utilizing patient health datasets to create a multi-agent system powered by a knowledge graph that connects patient and diagnosis data, transforming the delivery of patient care.</a:t>
            </a:r>
          </a:p>
        </p:txBody>
      </p:sp>
      <p:sp>
        <p:nvSpPr>
          <p:cNvPr id="4" name="Slide Number Placeholder 3">
            <a:extLst>
              <a:ext uri="{FF2B5EF4-FFF2-40B4-BE49-F238E27FC236}">
                <a16:creationId xmlns:a16="http://schemas.microsoft.com/office/drawing/2014/main" id="{CDBC0847-0FED-C04C-4C7D-5BBDF61FBFCF}"/>
              </a:ext>
            </a:extLst>
          </p:cNvPr>
          <p:cNvSpPr>
            <a:spLocks noGrp="1"/>
          </p:cNvSpPr>
          <p:nvPr>
            <p:ph type="sldNum" sz="quarter" idx="5"/>
          </p:nvPr>
        </p:nvSpPr>
        <p:spPr/>
        <p:txBody>
          <a:bodyPr/>
          <a:lstStyle/>
          <a:p>
            <a:fld id="{2AE83DDD-0EFB-9C45-8F2F-E0DEC8B31573}" type="slidenum">
              <a:rPr lang="en-US" smtClean="0"/>
              <a:t>3</a:t>
            </a:fld>
            <a:endParaRPr lang="en-US"/>
          </a:p>
        </p:txBody>
      </p:sp>
    </p:spTree>
    <p:extLst>
      <p:ext uri="{BB962C8B-B14F-4D97-AF65-F5344CB8AC3E}">
        <p14:creationId xmlns:p14="http://schemas.microsoft.com/office/powerpoint/2010/main" val="18875713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Process Flow:</a:t>
            </a:r>
          </a:p>
          <a:p>
            <a:r>
              <a:rPr lang="en-US" dirty="0"/>
              <a:t>The AICare system leverages a multi-agent framework powered by generative AI (Gemini Pro) and a knowledge base constructed from patient health records. Key agents include the AI Response Agent, Risk Assessment Agent, Recommendation Agent, and Summarizing Text Agent, which collectively retrieve medical history, evaluate health risks, provide personalized recommendations, and condense medical notes. Few-shot learning ensures precise, context-aware outputs, while automated testing and human feedback refine system performance. AI responses are evaluated using metrics like BLEU, ROUGE, and METEOR, supported by continuous monitoring and state graph insights. The system exemplifies the integration of AI in personalized and efficient healthcare delivery.</a:t>
            </a:r>
          </a:p>
        </p:txBody>
      </p:sp>
      <p:sp>
        <p:nvSpPr>
          <p:cNvPr id="4" name="Slide Number Placeholder 3"/>
          <p:cNvSpPr>
            <a:spLocks noGrp="1"/>
          </p:cNvSpPr>
          <p:nvPr>
            <p:ph type="sldNum" sz="quarter" idx="5"/>
          </p:nvPr>
        </p:nvSpPr>
        <p:spPr/>
        <p:txBody>
          <a:bodyPr/>
          <a:lstStyle/>
          <a:p>
            <a:fld id="{2AE83DDD-0EFB-9C45-8F2F-E0DEC8B31573}" type="slidenum">
              <a:rPr lang="en-US" smtClean="0"/>
              <a:t>4</a:t>
            </a:fld>
            <a:endParaRPr lang="en-US"/>
          </a:p>
        </p:txBody>
      </p:sp>
    </p:spTree>
    <p:extLst>
      <p:ext uri="{BB962C8B-B14F-4D97-AF65-F5344CB8AC3E}">
        <p14:creationId xmlns:p14="http://schemas.microsoft.com/office/powerpoint/2010/main" val="9123500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Processing:</a:t>
            </a:r>
          </a:p>
          <a:p>
            <a:r>
              <a:rPr lang="en-US" dirty="0"/>
              <a:t>The foundation of AICare is the health dataset, which includes patient demographics, diagnoses, ICU stays, lab results, and prescriptions. A knowledge graph was constructed from this data, linking patients and diagnoses as nodes with "</a:t>
            </a:r>
            <a:r>
              <a:rPr lang="en-US" dirty="0" err="1"/>
              <a:t>has_diagnosis</a:t>
            </a:r>
            <a:r>
              <a:rPr lang="en-US" dirty="0"/>
              <a:t>" relationships, enabling efficient retrieval and reasoning. Preprocessing ensured data quality, while the graph facilitates advanced analysis of patient medical history.</a:t>
            </a:r>
          </a:p>
        </p:txBody>
      </p:sp>
      <p:sp>
        <p:nvSpPr>
          <p:cNvPr id="4" name="Slide Number Placeholder 3"/>
          <p:cNvSpPr>
            <a:spLocks noGrp="1"/>
          </p:cNvSpPr>
          <p:nvPr>
            <p:ph type="sldNum" sz="quarter" idx="5"/>
          </p:nvPr>
        </p:nvSpPr>
        <p:spPr/>
        <p:txBody>
          <a:bodyPr/>
          <a:lstStyle/>
          <a:p>
            <a:fld id="{2AE83DDD-0EFB-9C45-8F2F-E0DEC8B31573}" type="slidenum">
              <a:rPr lang="en-US" smtClean="0"/>
              <a:t>6</a:t>
            </a:fld>
            <a:endParaRPr lang="en-US"/>
          </a:p>
        </p:txBody>
      </p:sp>
    </p:spTree>
    <p:extLst>
      <p:ext uri="{BB962C8B-B14F-4D97-AF65-F5344CB8AC3E}">
        <p14:creationId xmlns:p14="http://schemas.microsoft.com/office/powerpoint/2010/main" val="1970131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15000"/>
              </a:lnSpc>
              <a:spcAft>
                <a:spcPts val="800"/>
              </a:spcAft>
            </a:pPr>
            <a:r>
              <a:rPr lang="en-US" sz="1800" b="1" kern="100" dirty="0">
                <a:effectLst/>
                <a:latin typeface="Aptos" panose="020B0004020202020204" pitchFamily="34" charset="0"/>
                <a:ea typeface="Aptos" panose="020B0004020202020204" pitchFamily="34" charset="0"/>
                <a:cs typeface="Times New Roman" panose="02020603050405020304" pitchFamily="18" charset="0"/>
              </a:rPr>
              <a:t>Few-Shot Learning:</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15000"/>
              </a:lnSpc>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Few-shot learning is a machine learning technique that allows AI models to learn from a small number of labeled examples, enabling them to make accurate predictions.</a:t>
            </a:r>
          </a:p>
        </p:txBody>
      </p:sp>
      <p:sp>
        <p:nvSpPr>
          <p:cNvPr id="4" name="Slide Number Placeholder 3"/>
          <p:cNvSpPr>
            <a:spLocks noGrp="1"/>
          </p:cNvSpPr>
          <p:nvPr>
            <p:ph type="sldNum" sz="quarter" idx="5"/>
          </p:nvPr>
        </p:nvSpPr>
        <p:spPr/>
        <p:txBody>
          <a:bodyPr/>
          <a:lstStyle/>
          <a:p>
            <a:fld id="{2AE83DDD-0EFB-9C45-8F2F-E0DEC8B31573}" type="slidenum">
              <a:rPr lang="en-US" smtClean="0"/>
              <a:t>7</a:t>
            </a:fld>
            <a:endParaRPr lang="en-US"/>
          </a:p>
        </p:txBody>
      </p:sp>
    </p:spTree>
    <p:extLst>
      <p:ext uri="{BB962C8B-B14F-4D97-AF65-F5344CB8AC3E}">
        <p14:creationId xmlns:p14="http://schemas.microsoft.com/office/powerpoint/2010/main" val="1222999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15000"/>
              </a:lnSpc>
              <a:spcAft>
                <a:spcPts val="800"/>
              </a:spcAft>
            </a:pPr>
            <a:r>
              <a:rPr lang="en-US" sz="1800" b="1" kern="100" dirty="0">
                <a:effectLst/>
                <a:latin typeface="Aptos" panose="020B0004020202020204" pitchFamily="34" charset="0"/>
                <a:ea typeface="Aptos" panose="020B0004020202020204" pitchFamily="34" charset="0"/>
                <a:cs typeface="Times New Roman" panose="02020603050405020304" pitchFamily="18" charset="0"/>
              </a:rPr>
              <a:t>Gen AI Safety Configuration:</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15000"/>
              </a:lnSpc>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The Gen AI model is configured with</a:t>
            </a:r>
            <a:r>
              <a:rPr lang="en-US" sz="1800" b="1"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various safety options to filter out harmful content.</a:t>
            </a:r>
          </a:p>
        </p:txBody>
      </p:sp>
      <p:sp>
        <p:nvSpPr>
          <p:cNvPr id="4" name="Slide Number Placeholder 3"/>
          <p:cNvSpPr>
            <a:spLocks noGrp="1"/>
          </p:cNvSpPr>
          <p:nvPr>
            <p:ph type="sldNum" sz="quarter" idx="5"/>
          </p:nvPr>
        </p:nvSpPr>
        <p:spPr/>
        <p:txBody>
          <a:bodyPr/>
          <a:lstStyle/>
          <a:p>
            <a:fld id="{2AE83DDD-0EFB-9C45-8F2F-E0DEC8B31573}" type="slidenum">
              <a:rPr lang="en-US" smtClean="0"/>
              <a:t>8</a:t>
            </a:fld>
            <a:endParaRPr lang="en-US"/>
          </a:p>
        </p:txBody>
      </p:sp>
    </p:spTree>
    <p:extLst>
      <p:ext uri="{BB962C8B-B14F-4D97-AF65-F5344CB8AC3E}">
        <p14:creationId xmlns:p14="http://schemas.microsoft.com/office/powerpoint/2010/main" val="9204116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Multi-Agent:</a:t>
            </a:r>
          </a:p>
          <a:p>
            <a:r>
              <a:rPr lang="en-US" dirty="0"/>
              <a:t>The Multi-Agent system in AICare includes the Query Response Agent, which retrieves patient information from the knowledge graph, and the Risk Assessment Agent, which evaluates potential health risks using patient history. The Recommendation Agent provides personalized health advice based on assessed risks, while the Summarizing Text Agent provides summary of medical notes for easier comprehension.</a:t>
            </a:r>
          </a:p>
        </p:txBody>
      </p:sp>
      <p:sp>
        <p:nvSpPr>
          <p:cNvPr id="4" name="Slide Number Placeholder 3"/>
          <p:cNvSpPr>
            <a:spLocks noGrp="1"/>
          </p:cNvSpPr>
          <p:nvPr>
            <p:ph type="sldNum" sz="quarter" idx="5"/>
          </p:nvPr>
        </p:nvSpPr>
        <p:spPr/>
        <p:txBody>
          <a:bodyPr/>
          <a:lstStyle/>
          <a:p>
            <a:fld id="{2AE83DDD-0EFB-9C45-8F2F-E0DEC8B31573}" type="slidenum">
              <a:rPr lang="en-US" smtClean="0"/>
              <a:t>9</a:t>
            </a:fld>
            <a:endParaRPr lang="en-US"/>
          </a:p>
        </p:txBody>
      </p:sp>
    </p:spTree>
    <p:extLst>
      <p:ext uri="{BB962C8B-B14F-4D97-AF65-F5344CB8AC3E}">
        <p14:creationId xmlns:p14="http://schemas.microsoft.com/office/powerpoint/2010/main" val="24445481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Knowledge Graph:</a:t>
            </a:r>
          </a:p>
          <a:p>
            <a:r>
              <a:rPr lang="en-US" dirty="0"/>
              <a:t>The knowledge graph, derived from health dataset, organizes relationships between patients and their medical conditions, enabling efficient data retrieval and query responses. Its structured design supports accurate insights, while visual subgraphs highlight the connections between patients and diagnoses.</a:t>
            </a:r>
          </a:p>
        </p:txBody>
      </p:sp>
      <p:sp>
        <p:nvSpPr>
          <p:cNvPr id="4" name="Slide Number Placeholder 3"/>
          <p:cNvSpPr>
            <a:spLocks noGrp="1"/>
          </p:cNvSpPr>
          <p:nvPr>
            <p:ph type="sldNum" sz="quarter" idx="5"/>
          </p:nvPr>
        </p:nvSpPr>
        <p:spPr/>
        <p:txBody>
          <a:bodyPr/>
          <a:lstStyle/>
          <a:p>
            <a:fld id="{2AE83DDD-0EFB-9C45-8F2F-E0DEC8B31573}" type="slidenum">
              <a:rPr lang="en-US" smtClean="0"/>
              <a:t>11</a:t>
            </a:fld>
            <a:endParaRPr lang="en-US"/>
          </a:p>
        </p:txBody>
      </p:sp>
    </p:spTree>
    <p:extLst>
      <p:ext uri="{BB962C8B-B14F-4D97-AF65-F5344CB8AC3E}">
        <p14:creationId xmlns:p14="http://schemas.microsoft.com/office/powerpoint/2010/main" val="28576613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1691109-F4F8-4597-962C-A4F4B7960636}" type="datetimeFigureOut">
              <a:rPr lang="en-US" smtClean="0"/>
              <a:t>12/6/24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C7FAD9F-AEE9-406E-B720-57D2B9DB2816}" type="slidenum">
              <a:rPr lang="en-US" smtClean="0"/>
              <a:t>‹#›</a:t>
            </a:fld>
            <a:endParaRPr lang="en-US"/>
          </a:p>
        </p:txBody>
      </p:sp>
    </p:spTree>
    <p:extLst>
      <p:ext uri="{BB962C8B-B14F-4D97-AF65-F5344CB8AC3E}">
        <p14:creationId xmlns:p14="http://schemas.microsoft.com/office/powerpoint/2010/main" val="32445299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1691109-F4F8-4597-962C-A4F4B7960636}" type="datetimeFigureOut">
              <a:rPr lang="en-US" smtClean="0"/>
              <a:t>12/6/24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C7FAD9F-AEE9-406E-B720-57D2B9DB2816}" type="slidenum">
              <a:rPr lang="en-US" smtClean="0"/>
              <a:t>‹#›</a:t>
            </a:fld>
            <a:endParaRPr lang="en-US"/>
          </a:p>
        </p:txBody>
      </p:sp>
    </p:spTree>
    <p:extLst>
      <p:ext uri="{BB962C8B-B14F-4D97-AF65-F5344CB8AC3E}">
        <p14:creationId xmlns:p14="http://schemas.microsoft.com/office/powerpoint/2010/main" val="32917206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1691109-F4F8-4597-962C-A4F4B7960636}" type="datetimeFigureOut">
              <a:rPr lang="en-US" smtClean="0"/>
              <a:t>12/6/24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C7FAD9F-AEE9-406E-B720-57D2B9DB2816}" type="slidenum">
              <a:rPr lang="en-US" smtClean="0"/>
              <a:t>‹#›</a:t>
            </a:fld>
            <a:endParaRPr lang="en-US"/>
          </a:p>
        </p:txBody>
      </p:sp>
    </p:spTree>
    <p:extLst>
      <p:ext uri="{BB962C8B-B14F-4D97-AF65-F5344CB8AC3E}">
        <p14:creationId xmlns:p14="http://schemas.microsoft.com/office/powerpoint/2010/main" val="41495548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1691109-F4F8-4597-962C-A4F4B7960636}" type="datetimeFigureOut">
              <a:rPr lang="en-US" smtClean="0"/>
              <a:t>12/6/24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C7FAD9F-AEE9-406E-B720-57D2B9DB2816}" type="slidenum">
              <a:rPr lang="en-US" smtClean="0"/>
              <a:t>‹#›</a:t>
            </a:fld>
            <a:endParaRPr lang="en-US"/>
          </a:p>
        </p:txBody>
      </p:sp>
    </p:spTree>
    <p:extLst>
      <p:ext uri="{BB962C8B-B14F-4D97-AF65-F5344CB8AC3E}">
        <p14:creationId xmlns:p14="http://schemas.microsoft.com/office/powerpoint/2010/main" val="7321631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shade val="82000"/>
                  </a:schemeClr>
                </a:solidFill>
              </a:defRPr>
            </a:lvl1pPr>
            <a:lvl2pPr marL="457200" indent="0">
              <a:buNone/>
              <a:defRPr sz="2000">
                <a:solidFill>
                  <a:schemeClr val="tx1">
                    <a:shade val="82000"/>
                  </a:schemeClr>
                </a:solidFill>
              </a:defRPr>
            </a:lvl2pPr>
            <a:lvl3pPr marL="914400" indent="0">
              <a:buNone/>
              <a:defRPr sz="1800">
                <a:solidFill>
                  <a:schemeClr val="tx1">
                    <a:shade val="82000"/>
                  </a:schemeClr>
                </a:solidFill>
              </a:defRPr>
            </a:lvl3pPr>
            <a:lvl4pPr marL="1371600" indent="0">
              <a:buNone/>
              <a:defRPr sz="1600">
                <a:solidFill>
                  <a:schemeClr val="tx1">
                    <a:shade val="82000"/>
                  </a:schemeClr>
                </a:solidFill>
              </a:defRPr>
            </a:lvl4pPr>
            <a:lvl5pPr marL="1828800" indent="0">
              <a:buNone/>
              <a:defRPr sz="1600">
                <a:solidFill>
                  <a:schemeClr val="tx1">
                    <a:shade val="82000"/>
                  </a:schemeClr>
                </a:solidFill>
              </a:defRPr>
            </a:lvl5pPr>
            <a:lvl6pPr marL="2286000" indent="0">
              <a:buNone/>
              <a:defRPr sz="1600">
                <a:solidFill>
                  <a:schemeClr val="tx1">
                    <a:shade val="82000"/>
                  </a:schemeClr>
                </a:solidFill>
              </a:defRPr>
            </a:lvl6pPr>
            <a:lvl7pPr marL="2743200" indent="0">
              <a:buNone/>
              <a:defRPr sz="1600">
                <a:solidFill>
                  <a:schemeClr val="tx1">
                    <a:shade val="82000"/>
                  </a:schemeClr>
                </a:solidFill>
              </a:defRPr>
            </a:lvl7pPr>
            <a:lvl8pPr marL="3200400" indent="0">
              <a:buNone/>
              <a:defRPr sz="1600">
                <a:solidFill>
                  <a:schemeClr val="tx1">
                    <a:shade val="82000"/>
                  </a:schemeClr>
                </a:solidFill>
              </a:defRPr>
            </a:lvl8pPr>
            <a:lvl9pPr marL="3657600" indent="0">
              <a:buNone/>
              <a:defRPr sz="1600">
                <a:solidFill>
                  <a:schemeClr val="tx1">
                    <a:shade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1691109-F4F8-4597-962C-A4F4B7960636}" type="datetimeFigureOut">
              <a:rPr lang="en-US" smtClean="0"/>
              <a:t>12/6/24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C7FAD9F-AEE9-406E-B720-57D2B9DB2816}" type="slidenum">
              <a:rPr lang="en-US" smtClean="0"/>
              <a:t>‹#›</a:t>
            </a:fld>
            <a:endParaRPr lang="en-US"/>
          </a:p>
        </p:txBody>
      </p:sp>
    </p:spTree>
    <p:extLst>
      <p:ext uri="{BB962C8B-B14F-4D97-AF65-F5344CB8AC3E}">
        <p14:creationId xmlns:p14="http://schemas.microsoft.com/office/powerpoint/2010/main" val="40798327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1691109-F4F8-4597-962C-A4F4B7960636}" type="datetimeFigureOut">
              <a:rPr lang="en-US" smtClean="0"/>
              <a:t>12/6/24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C7FAD9F-AEE9-406E-B720-57D2B9DB2816}" type="slidenum">
              <a:rPr lang="en-US" smtClean="0"/>
              <a:t>‹#›</a:t>
            </a:fld>
            <a:endParaRPr lang="en-US"/>
          </a:p>
        </p:txBody>
      </p:sp>
    </p:spTree>
    <p:extLst>
      <p:ext uri="{BB962C8B-B14F-4D97-AF65-F5344CB8AC3E}">
        <p14:creationId xmlns:p14="http://schemas.microsoft.com/office/powerpoint/2010/main" val="38926916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1691109-F4F8-4597-962C-A4F4B7960636}" type="datetimeFigureOut">
              <a:rPr lang="en-US" smtClean="0"/>
              <a:t>12/6/24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C7FAD9F-AEE9-406E-B720-57D2B9DB2816}" type="slidenum">
              <a:rPr lang="en-US" smtClean="0"/>
              <a:t>‹#›</a:t>
            </a:fld>
            <a:endParaRPr lang="en-US"/>
          </a:p>
        </p:txBody>
      </p:sp>
    </p:spTree>
    <p:extLst>
      <p:ext uri="{BB962C8B-B14F-4D97-AF65-F5344CB8AC3E}">
        <p14:creationId xmlns:p14="http://schemas.microsoft.com/office/powerpoint/2010/main" val="1856462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1691109-F4F8-4597-962C-A4F4B7960636}" type="datetimeFigureOut">
              <a:rPr lang="en-US" smtClean="0"/>
              <a:t>12/6/24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C7FAD9F-AEE9-406E-B720-57D2B9DB2816}" type="slidenum">
              <a:rPr lang="en-US" smtClean="0"/>
              <a:t>‹#›</a:t>
            </a:fld>
            <a:endParaRPr lang="en-US"/>
          </a:p>
        </p:txBody>
      </p:sp>
    </p:spTree>
    <p:extLst>
      <p:ext uri="{BB962C8B-B14F-4D97-AF65-F5344CB8AC3E}">
        <p14:creationId xmlns:p14="http://schemas.microsoft.com/office/powerpoint/2010/main" val="10881065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1691109-F4F8-4597-962C-A4F4B7960636}" type="datetimeFigureOut">
              <a:rPr lang="en-US" smtClean="0"/>
              <a:t>12/6/24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C7FAD9F-AEE9-406E-B720-57D2B9DB2816}" type="slidenum">
              <a:rPr lang="en-US" smtClean="0"/>
              <a:t>‹#›</a:t>
            </a:fld>
            <a:endParaRPr lang="en-US"/>
          </a:p>
        </p:txBody>
      </p:sp>
    </p:spTree>
    <p:extLst>
      <p:ext uri="{BB962C8B-B14F-4D97-AF65-F5344CB8AC3E}">
        <p14:creationId xmlns:p14="http://schemas.microsoft.com/office/powerpoint/2010/main" val="587196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1691109-F4F8-4597-962C-A4F4B7960636}" type="datetimeFigureOut">
              <a:rPr lang="en-US" smtClean="0"/>
              <a:t>12/6/24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C7FAD9F-AEE9-406E-B720-57D2B9DB2816}" type="slidenum">
              <a:rPr lang="en-US" smtClean="0"/>
              <a:t>‹#›</a:t>
            </a:fld>
            <a:endParaRPr lang="en-US"/>
          </a:p>
        </p:txBody>
      </p:sp>
    </p:spTree>
    <p:extLst>
      <p:ext uri="{BB962C8B-B14F-4D97-AF65-F5344CB8AC3E}">
        <p14:creationId xmlns:p14="http://schemas.microsoft.com/office/powerpoint/2010/main" val="37783023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1691109-F4F8-4597-962C-A4F4B7960636}" type="datetimeFigureOut">
              <a:rPr lang="en-US" smtClean="0"/>
              <a:t>12/6/24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C7FAD9F-AEE9-406E-B720-57D2B9DB2816}" type="slidenum">
              <a:rPr lang="en-US" smtClean="0"/>
              <a:t>‹#›</a:t>
            </a:fld>
            <a:endParaRPr lang="en-US"/>
          </a:p>
        </p:txBody>
      </p:sp>
    </p:spTree>
    <p:extLst>
      <p:ext uri="{BB962C8B-B14F-4D97-AF65-F5344CB8AC3E}">
        <p14:creationId xmlns:p14="http://schemas.microsoft.com/office/powerpoint/2010/main" val="18352424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shade val="82000"/>
                  </a:schemeClr>
                </a:solidFill>
              </a:defRPr>
            </a:lvl1pPr>
          </a:lstStyle>
          <a:p>
            <a:fld id="{C1691109-F4F8-4597-962C-A4F4B7960636}" type="datetimeFigureOut">
              <a:rPr lang="en-US" smtClean="0"/>
              <a:t>12/6/24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shade val="82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shade val="82000"/>
                  </a:schemeClr>
                </a:solidFill>
              </a:defRPr>
            </a:lvl1pPr>
          </a:lstStyle>
          <a:p>
            <a:fld id="{7C7FAD9F-AEE9-406E-B720-57D2B9DB2816}" type="slidenum">
              <a:rPr lang="en-US" smtClean="0"/>
              <a:t>‹#›</a:t>
            </a:fld>
            <a:endParaRPr lang="en-US"/>
          </a:p>
        </p:txBody>
      </p:sp>
    </p:spTree>
    <p:extLst>
      <p:ext uri="{BB962C8B-B14F-4D97-AF65-F5344CB8AC3E}">
        <p14:creationId xmlns:p14="http://schemas.microsoft.com/office/powerpoint/2010/main" val="3672292324"/>
      </p:ext>
    </p:extLst>
  </p:cSld>
  <p:clrMap bg1="dk1" tx1="lt1" bg2="dk2" tx2="lt2" accent1="accent1" accent2="accent2" accent3="accent3" accent4="accent4" accent5="accent5" accent6="accent6" hlink="hlink" folHlink="folHlink"/>
  <p:sldLayoutIdLst>
    <p:sldLayoutId id="2147483800" r:id="rId1"/>
    <p:sldLayoutId id="2147483801" r:id="rId2"/>
    <p:sldLayoutId id="2147483802" r:id="rId3"/>
    <p:sldLayoutId id="2147483803" r:id="rId4"/>
    <p:sldLayoutId id="2147483804" r:id="rId5"/>
    <p:sldLayoutId id="2147483805" r:id="rId6"/>
    <p:sldLayoutId id="2147483806" r:id="rId7"/>
    <p:sldLayoutId id="2147483807" r:id="rId8"/>
    <p:sldLayoutId id="2147483808" r:id="rId9"/>
    <p:sldLayoutId id="2147483809" r:id="rId10"/>
    <p:sldLayoutId id="214748381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jpeg"/><Relationship Id="rId7" Type="http://schemas.openxmlformats.org/officeDocument/2006/relationships/diagramColors" Target="../diagrams/colors1.xm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 Id="rId9" Type="http://schemas.openxmlformats.org/officeDocument/2006/relationships/image" Target="../media/image12.png"/></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22.jpeg"/><Relationship Id="rId1" Type="http://schemas.openxmlformats.org/officeDocument/2006/relationships/slideLayout" Target="../slideLayouts/slideLayout1.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29.sv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microsoft.com/office/2014/relationships/chartEx" Target="../charts/chartEx1.xml"/><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34.svg"/></Relationships>
</file>

<file path=ppt/slides/_rels/slide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14.svg"/></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37.png"/><Relationship Id="rId4" Type="http://schemas.openxmlformats.org/officeDocument/2006/relationships/image" Target="../media/image36.svg"/></Relationships>
</file>

<file path=ppt/slides/_rels/slide2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40.svg"/></Relationships>
</file>

<file path=ppt/slides/_rels/slide23.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image" Target="../media/image43.jpeg"/><Relationship Id="rId7" Type="http://schemas.openxmlformats.org/officeDocument/2006/relationships/diagramColors" Target="../diagrams/colors5.xml"/><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65.svg"/><Relationship Id="rId2" Type="http://schemas.openxmlformats.org/officeDocument/2006/relationships/image" Target="../media/image64.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1.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20.jpeg"/><Relationship Id="rId7" Type="http://schemas.openxmlformats.org/officeDocument/2006/relationships/diagramColors" Target="../diagrams/colors3.xml"/><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6AFDF3A-6EEF-E225-F189-B2CD9E5C705D}"/>
            </a:ext>
          </a:extLst>
        </p:cNvPr>
        <p:cNvGrpSpPr/>
        <p:nvPr/>
      </p:nvGrpSpPr>
      <p:grpSpPr>
        <a:xfrm>
          <a:off x="0" y="0"/>
          <a:ext cx="0" cy="0"/>
          <a:chOff x="0" y="0"/>
          <a:chExt cx="0" cy="0"/>
        </a:xfrm>
      </p:grpSpPr>
      <p:sp useBgFill="1">
        <p:nvSpPr>
          <p:cNvPr id="62" name="Rectangle 61">
            <a:extLst>
              <a:ext uri="{FF2B5EF4-FFF2-40B4-BE49-F238E27FC236}">
                <a16:creationId xmlns:a16="http://schemas.microsoft.com/office/drawing/2014/main" id="{3A18D22D-A5AA-85C9-DEF8-8773129EDE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25ACE3E-B859-DE8B-5215-434DCA1C7655}"/>
              </a:ext>
            </a:extLst>
          </p:cNvPr>
          <p:cNvSpPr>
            <a:spLocks noGrp="1"/>
          </p:cNvSpPr>
          <p:nvPr>
            <p:ph type="ctrTitle"/>
          </p:nvPr>
        </p:nvSpPr>
        <p:spPr>
          <a:xfrm>
            <a:off x="643468" y="199206"/>
            <a:ext cx="4620584" cy="1178490"/>
          </a:xfrm>
        </p:spPr>
        <p:txBody>
          <a:bodyPr vert="horz" lIns="91440" tIns="45720" rIns="91440" bIns="45720" rtlCol="0">
            <a:normAutofit fontScale="90000"/>
          </a:bodyPr>
          <a:lstStyle/>
          <a:p>
            <a:pPr algn="l"/>
            <a:r>
              <a:rPr lang="en-US" sz="4400" dirty="0">
                <a:effectLst/>
              </a:rPr>
              <a:t>AI Care: AI Powered Health Assistance</a:t>
            </a:r>
            <a:endParaRPr lang="en-US" sz="4400" dirty="0"/>
          </a:p>
        </p:txBody>
      </p:sp>
      <p:pic>
        <p:nvPicPr>
          <p:cNvPr id="4" name="Picture 3" descr="An abstract burst of blue and pink">
            <a:extLst>
              <a:ext uri="{FF2B5EF4-FFF2-40B4-BE49-F238E27FC236}">
                <a16:creationId xmlns:a16="http://schemas.microsoft.com/office/drawing/2014/main" id="{3E7C0C40-34F1-02DB-807B-CD2E8F37532B}"/>
              </a:ext>
            </a:extLst>
          </p:cNvPr>
          <p:cNvPicPr>
            <a:picLocks noChangeAspect="1"/>
          </p:cNvPicPr>
          <p:nvPr/>
        </p:nvPicPr>
        <p:blipFill>
          <a:blip r:embed="rId3"/>
          <a:srcRect l="27099" r="23994"/>
          <a:stretch/>
        </p:blipFill>
        <p:spPr>
          <a:xfrm>
            <a:off x="6534912" y="10"/>
            <a:ext cx="5657088"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graphicFrame>
        <p:nvGraphicFramePr>
          <p:cNvPr id="9" name="Content Placeholder 2">
            <a:extLst>
              <a:ext uri="{FF2B5EF4-FFF2-40B4-BE49-F238E27FC236}">
                <a16:creationId xmlns:a16="http://schemas.microsoft.com/office/drawing/2014/main" id="{6E71F224-C66F-C2CF-4C28-9710BCF172DB}"/>
              </a:ext>
            </a:extLst>
          </p:cNvPr>
          <p:cNvGraphicFramePr>
            <a:graphicFrameLocks/>
          </p:cNvGraphicFramePr>
          <p:nvPr>
            <p:extLst>
              <p:ext uri="{D42A27DB-BD31-4B8C-83A1-F6EECF244321}">
                <p14:modId xmlns:p14="http://schemas.microsoft.com/office/powerpoint/2010/main" val="862765119"/>
              </p:ext>
            </p:extLst>
          </p:nvPr>
        </p:nvGraphicFramePr>
        <p:xfrm>
          <a:off x="643467" y="2153190"/>
          <a:ext cx="5393361" cy="43513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 name="Subtitle 2">
            <a:extLst>
              <a:ext uri="{FF2B5EF4-FFF2-40B4-BE49-F238E27FC236}">
                <a16:creationId xmlns:a16="http://schemas.microsoft.com/office/drawing/2014/main" id="{F3E491E1-7044-1610-E409-B8FE297828FC}"/>
              </a:ext>
            </a:extLst>
          </p:cNvPr>
          <p:cNvSpPr>
            <a:spLocks noGrp="1"/>
          </p:cNvSpPr>
          <p:nvPr>
            <p:ph type="subTitle" idx="1"/>
          </p:nvPr>
        </p:nvSpPr>
        <p:spPr>
          <a:xfrm>
            <a:off x="643467" y="1377696"/>
            <a:ext cx="7229673" cy="422022"/>
          </a:xfrm>
        </p:spPr>
        <p:txBody>
          <a:bodyPr vert="horz" lIns="91440" tIns="45720" rIns="91440" bIns="45720" rtlCol="0">
            <a:normAutofit/>
          </a:bodyPr>
          <a:lstStyle/>
          <a:p>
            <a:pPr algn="l"/>
            <a:r>
              <a:rPr lang="en-US" sz="1800" dirty="0">
                <a:solidFill>
                  <a:schemeClr val="accent5">
                    <a:lumMod val="60000"/>
                    <a:lumOff val="40000"/>
                  </a:schemeClr>
                </a:solidFill>
              </a:rPr>
              <a:t>Intelligent Multi-Agent Systems for Health Monitoring and Care Insights</a:t>
            </a:r>
            <a:endParaRPr lang="en-US" sz="1800" dirty="0">
              <a:solidFill>
                <a:schemeClr val="accent5">
                  <a:lumMod val="60000"/>
                  <a:lumOff val="40000"/>
                </a:schemeClr>
              </a:solidFill>
              <a:highlight>
                <a:srgbClr val="000000"/>
              </a:highlight>
            </a:endParaRPr>
          </a:p>
        </p:txBody>
      </p:sp>
      <p:pic>
        <p:nvPicPr>
          <p:cNvPr id="6" name="Picture 2" descr="A futuristic robot designed as an AI-powered healthcare assistant, set against a sleek, dark background with subtle glowing accents. The robot should have a humanoid appearance with metallic and polished textures, wearing a lab coat and holding a digital tablet. The setting should convey a high-tech, modern healthcare environment with glowing blue and white lights.">
            <a:extLst>
              <a:ext uri="{FF2B5EF4-FFF2-40B4-BE49-F238E27FC236}">
                <a16:creationId xmlns:a16="http://schemas.microsoft.com/office/drawing/2014/main" id="{872D10D5-F58E-709C-7418-072815BFE4D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r="3" b="3"/>
          <a:stretch/>
        </p:blipFill>
        <p:spPr bwMode="auto">
          <a:xfrm>
            <a:off x="8668011" y="43478"/>
            <a:ext cx="3385522" cy="3385522"/>
          </a:xfrm>
          <a:custGeom>
            <a:avLst/>
            <a:gdLst/>
            <a:ahLst/>
            <a:cxnLst/>
            <a:rect l="l" t="t" r="r" b="b"/>
            <a:pathLst>
              <a:path w="3741748" h="3741748">
                <a:moveTo>
                  <a:pt x="1870874" y="0"/>
                </a:moveTo>
                <a:cubicBezTo>
                  <a:pt x="2904129" y="0"/>
                  <a:pt x="3741748" y="837619"/>
                  <a:pt x="3741748" y="1870874"/>
                </a:cubicBezTo>
                <a:cubicBezTo>
                  <a:pt x="3741748" y="2904129"/>
                  <a:pt x="2904129" y="3741748"/>
                  <a:pt x="1870874" y="3741748"/>
                </a:cubicBezTo>
                <a:cubicBezTo>
                  <a:pt x="837619" y="3741748"/>
                  <a:pt x="0" y="2904129"/>
                  <a:pt x="0" y="1870874"/>
                </a:cubicBezTo>
                <a:cubicBezTo>
                  <a:pt x="0" y="837619"/>
                  <a:pt x="837619" y="0"/>
                  <a:pt x="1870874" y="0"/>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8418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4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C3E7B34-BFEA-4A2E-C55F-37FFF6A1EB95}"/>
            </a:ext>
          </a:extLst>
        </p:cNvPr>
        <p:cNvGrpSpPr/>
        <p:nvPr/>
      </p:nvGrpSpPr>
      <p:grpSpPr>
        <a:xfrm>
          <a:off x="0" y="0"/>
          <a:ext cx="0" cy="0"/>
          <a:chOff x="0" y="0"/>
          <a:chExt cx="0" cy="0"/>
        </a:xfrm>
      </p:grpSpPr>
      <p:sp useBgFill="1">
        <p:nvSpPr>
          <p:cNvPr id="127" name="Rectangle 126">
            <a:extLst>
              <a:ext uri="{FF2B5EF4-FFF2-40B4-BE49-F238E27FC236}">
                <a16:creationId xmlns:a16="http://schemas.microsoft.com/office/drawing/2014/main" id="{6A84B152-3496-4C52-AF08-97AFFC09DD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6" name="TextBox 5">
            <a:extLst>
              <a:ext uri="{FF2B5EF4-FFF2-40B4-BE49-F238E27FC236}">
                <a16:creationId xmlns:a16="http://schemas.microsoft.com/office/drawing/2014/main" id="{8782D1F5-8DBA-8937-4C74-5B3A106632FE}"/>
              </a:ext>
            </a:extLst>
          </p:cNvPr>
          <p:cNvSpPr txBox="1"/>
          <p:nvPr/>
        </p:nvSpPr>
        <p:spPr>
          <a:xfrm>
            <a:off x="838201" y="365125"/>
            <a:ext cx="5393360" cy="1325563"/>
          </a:xfrm>
          <a:prstGeom prst="rect">
            <a:avLst/>
          </a:prstGeom>
        </p:spPr>
        <p:txBody>
          <a:bodyPr vert="horz" lIns="91440" tIns="45720" rIns="91440" bIns="45720" rtlCol="0" anchor="ctr">
            <a:normAutofit/>
          </a:bodyPr>
          <a:lstStyle/>
          <a:p>
            <a:pPr defTabSz="914400">
              <a:lnSpc>
                <a:spcPct val="90000"/>
              </a:lnSpc>
              <a:spcBef>
                <a:spcPct val="0"/>
              </a:spcBef>
              <a:spcAft>
                <a:spcPts val="600"/>
              </a:spcAft>
            </a:pPr>
            <a:r>
              <a:rPr lang="en-US" sz="4400" dirty="0">
                <a:effectLst/>
                <a:latin typeface="+mj-lt"/>
                <a:ea typeface="+mj-ea"/>
                <a:cs typeface="+mj-cs"/>
              </a:rPr>
              <a:t>Results</a:t>
            </a:r>
            <a:endParaRPr lang="en-US" sz="4400" dirty="0">
              <a:latin typeface="+mj-lt"/>
              <a:ea typeface="+mj-ea"/>
              <a:cs typeface="+mj-cs"/>
            </a:endParaRPr>
          </a:p>
        </p:txBody>
      </p:sp>
      <p:sp>
        <p:nvSpPr>
          <p:cNvPr id="129" name="Freeform: Shape 128">
            <a:extLst>
              <a:ext uri="{FF2B5EF4-FFF2-40B4-BE49-F238E27FC236}">
                <a16:creationId xmlns:a16="http://schemas.microsoft.com/office/drawing/2014/main" id="{6B2ADB95-0FA3-4BD7-A8AC-89D014A83E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198657" y="1"/>
            <a:ext cx="1155142" cy="625027"/>
          </a:xfrm>
          <a:custGeom>
            <a:avLst/>
            <a:gdLst>
              <a:gd name="connsiteX0" fmla="*/ 4784 w 1155142"/>
              <a:gd name="connsiteY0" fmla="*/ 0 h 625027"/>
              <a:gd name="connsiteX1" fmla="*/ 1150358 w 1155142"/>
              <a:gd name="connsiteY1" fmla="*/ 0 h 625027"/>
              <a:gd name="connsiteX2" fmla="*/ 1155142 w 1155142"/>
              <a:gd name="connsiteY2" fmla="*/ 47456 h 625027"/>
              <a:gd name="connsiteX3" fmla="*/ 577571 w 1155142"/>
              <a:gd name="connsiteY3" fmla="*/ 625027 h 625027"/>
              <a:gd name="connsiteX4" fmla="*/ 0 w 1155142"/>
              <a:gd name="connsiteY4" fmla="*/ 47456 h 6250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625027">
                <a:moveTo>
                  <a:pt x="4784" y="0"/>
                </a:moveTo>
                <a:lnTo>
                  <a:pt x="1150358" y="0"/>
                </a:lnTo>
                <a:lnTo>
                  <a:pt x="1155142" y="47456"/>
                </a:lnTo>
                <a:cubicBezTo>
                  <a:pt x="1155142" y="366440"/>
                  <a:pt x="896555" y="625027"/>
                  <a:pt x="577571" y="625027"/>
                </a:cubicBezTo>
                <a:cubicBezTo>
                  <a:pt x="258587" y="625027"/>
                  <a:pt x="0" y="366440"/>
                  <a:pt x="0" y="47456"/>
                </a:cubicBezTo>
                <a:close/>
              </a:path>
            </a:pathLst>
          </a:custGeom>
          <a:solidFill>
            <a:schemeClr val="accent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1" name="Oval 130">
            <a:extLst>
              <a:ext uri="{FF2B5EF4-FFF2-40B4-BE49-F238E27FC236}">
                <a16:creationId xmlns:a16="http://schemas.microsoft.com/office/drawing/2014/main" id="{C924DBCE-E731-4B22-8181-A39C1D8627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08185" y="3423959"/>
            <a:ext cx="630884" cy="630884"/>
          </a:xfrm>
          <a:prstGeom prst="ellipse">
            <a:avLst/>
          </a:prstGeom>
          <a:noFill/>
          <a:ln w="1270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Freeform: Shape 132">
            <a:extLst>
              <a:ext uri="{FF2B5EF4-FFF2-40B4-BE49-F238E27FC236}">
                <a16:creationId xmlns:a16="http://schemas.microsoft.com/office/drawing/2014/main" id="{4CBF9756-6AC8-4C65-84DF-56FBFFA1D8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463438">
            <a:off x="7450227" y="5166682"/>
            <a:ext cx="1835725" cy="2024785"/>
          </a:xfrm>
          <a:custGeom>
            <a:avLst/>
            <a:gdLst>
              <a:gd name="connsiteX0" fmla="*/ 1801138 w 1835725"/>
              <a:gd name="connsiteY0" fmla="*/ 1622662 h 2024785"/>
              <a:gd name="connsiteX1" fmla="*/ 1835717 w 1835725"/>
              <a:gd name="connsiteY1" fmla="*/ 1680254 h 2024785"/>
              <a:gd name="connsiteX2" fmla="*/ 1812568 w 1835725"/>
              <a:gd name="connsiteY2" fmla="*/ 1877193 h 2024785"/>
              <a:gd name="connsiteX3" fmla="*/ 1776210 w 1835725"/>
              <a:gd name="connsiteY3" fmla="*/ 2024785 h 2024785"/>
              <a:gd name="connsiteX4" fmla="*/ 1655772 w 1835725"/>
              <a:gd name="connsiteY4" fmla="*/ 1983449 h 2024785"/>
              <a:gd name="connsiteX5" fmla="*/ 1687591 w 1835725"/>
              <a:gd name="connsiteY5" fmla="*/ 1854495 h 2024785"/>
              <a:gd name="connsiteX6" fmla="*/ 1708939 w 1835725"/>
              <a:gd name="connsiteY6" fmla="*/ 1673301 h 2024785"/>
              <a:gd name="connsiteX7" fmla="*/ 1778129 w 1835725"/>
              <a:gd name="connsiteY7" fmla="*/ 1615979 h 2024785"/>
              <a:gd name="connsiteX8" fmla="*/ 1801138 w 1835725"/>
              <a:gd name="connsiteY8" fmla="*/ 1622662 h 2024785"/>
              <a:gd name="connsiteX9" fmla="*/ 1585229 w 1835725"/>
              <a:gd name="connsiteY9" fmla="*/ 764759 h 2024785"/>
              <a:gd name="connsiteX10" fmla="*/ 1623024 w 1835725"/>
              <a:gd name="connsiteY10" fmla="*/ 792810 h 2024785"/>
              <a:gd name="connsiteX11" fmla="*/ 1777614 w 1835725"/>
              <a:gd name="connsiteY11" fmla="*/ 1157141 h 2024785"/>
              <a:gd name="connsiteX12" fmla="*/ 1733799 w 1835725"/>
              <a:gd name="connsiteY12" fmla="*/ 1235532 h 2024785"/>
              <a:gd name="connsiteX13" fmla="*/ 1716464 w 1835725"/>
              <a:gd name="connsiteY13" fmla="*/ 1237722 h 2024785"/>
              <a:gd name="connsiteX14" fmla="*/ 1716464 w 1835725"/>
              <a:gd name="connsiteY14" fmla="*/ 1237913 h 2024785"/>
              <a:gd name="connsiteX15" fmla="*/ 1655409 w 1835725"/>
              <a:gd name="connsiteY15" fmla="*/ 1191717 h 2024785"/>
              <a:gd name="connsiteX16" fmla="*/ 1513200 w 1835725"/>
              <a:gd name="connsiteY16" fmla="*/ 856627 h 2024785"/>
              <a:gd name="connsiteX17" fmla="*/ 1538499 w 1835725"/>
              <a:gd name="connsiteY17" fmla="*/ 770415 h 2024785"/>
              <a:gd name="connsiteX18" fmla="*/ 1585229 w 1835725"/>
              <a:gd name="connsiteY18" fmla="*/ 764759 h 2024785"/>
              <a:gd name="connsiteX19" fmla="*/ 477919 w 1835725"/>
              <a:gd name="connsiteY19" fmla="*/ 21437 h 2024785"/>
              <a:gd name="connsiteX20" fmla="*/ 509236 w 1835725"/>
              <a:gd name="connsiteY20" fmla="*/ 84182 h 2024785"/>
              <a:gd name="connsiteX21" fmla="*/ 445829 w 1835725"/>
              <a:gd name="connsiteY21" fmla="*/ 139871 h 2024785"/>
              <a:gd name="connsiteX22" fmla="*/ 437447 w 1835725"/>
              <a:gd name="connsiteY22" fmla="*/ 139395 h 2024785"/>
              <a:gd name="connsiteX23" fmla="*/ 73211 w 1835725"/>
              <a:gd name="connsiteY23" fmla="*/ 137204 h 2024785"/>
              <a:gd name="connsiteX24" fmla="*/ 749 w 1835725"/>
              <a:gd name="connsiteY24" fmla="*/ 84082 h 2024785"/>
              <a:gd name="connsiteX25" fmla="*/ 53871 w 1835725"/>
              <a:gd name="connsiteY25" fmla="*/ 11621 h 2024785"/>
              <a:gd name="connsiteX26" fmla="*/ 58352 w 1835725"/>
              <a:gd name="connsiteY26" fmla="*/ 11093 h 2024785"/>
              <a:gd name="connsiteX27" fmla="*/ 454020 w 1835725"/>
              <a:gd name="connsiteY27" fmla="*/ 13474 h 2024785"/>
              <a:gd name="connsiteX28" fmla="*/ 477919 w 1835725"/>
              <a:gd name="connsiteY28" fmla="*/ 21437 h 2024785"/>
              <a:gd name="connsiteX29" fmla="*/ 957797 w 1835725"/>
              <a:gd name="connsiteY29" fmla="*/ 167970 h 2024785"/>
              <a:gd name="connsiteX30" fmla="*/ 1286982 w 1835725"/>
              <a:gd name="connsiteY30" fmla="*/ 387616 h 2024785"/>
              <a:gd name="connsiteX31" fmla="*/ 1293725 w 1835725"/>
              <a:gd name="connsiteY31" fmla="*/ 477075 h 2024785"/>
              <a:gd name="connsiteX32" fmla="*/ 1245453 w 1835725"/>
              <a:gd name="connsiteY32" fmla="*/ 499154 h 2024785"/>
              <a:gd name="connsiteX33" fmla="*/ 1245167 w 1835725"/>
              <a:gd name="connsiteY33" fmla="*/ 499154 h 2024785"/>
              <a:gd name="connsiteX34" fmla="*/ 1203638 w 1835725"/>
              <a:gd name="connsiteY34" fmla="*/ 484104 h 2024785"/>
              <a:gd name="connsiteX35" fmla="*/ 900647 w 1835725"/>
              <a:gd name="connsiteY35" fmla="*/ 281508 h 2024785"/>
              <a:gd name="connsiteX36" fmla="*/ 872454 w 1835725"/>
              <a:gd name="connsiteY36" fmla="*/ 196164 h 2024785"/>
              <a:gd name="connsiteX37" fmla="*/ 957797 w 1835725"/>
              <a:gd name="connsiteY37" fmla="*/ 167970 h 2024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835725" h="2024785">
                <a:moveTo>
                  <a:pt x="1801138" y="1622662"/>
                </a:moveTo>
                <a:cubicBezTo>
                  <a:pt x="1822105" y="1633400"/>
                  <a:pt x="1836117" y="1655372"/>
                  <a:pt x="1835717" y="1680254"/>
                </a:cubicBezTo>
                <a:cubicBezTo>
                  <a:pt x="1832093" y="1746382"/>
                  <a:pt x="1824354" y="1812154"/>
                  <a:pt x="1812568" y="1877193"/>
                </a:cubicBezTo>
                <a:lnTo>
                  <a:pt x="1776210" y="2024785"/>
                </a:lnTo>
                <a:lnTo>
                  <a:pt x="1655772" y="1983449"/>
                </a:lnTo>
                <a:lnTo>
                  <a:pt x="1687591" y="1854495"/>
                </a:lnTo>
                <a:cubicBezTo>
                  <a:pt x="1698455" y="1794657"/>
                  <a:pt x="1705590" y="1734142"/>
                  <a:pt x="1708939" y="1673301"/>
                </a:cubicBezTo>
                <a:cubicBezTo>
                  <a:pt x="1712216" y="1638363"/>
                  <a:pt x="1743190" y="1612703"/>
                  <a:pt x="1778129" y="1615979"/>
                </a:cubicBezTo>
                <a:cubicBezTo>
                  <a:pt x="1786387" y="1616753"/>
                  <a:pt x="1794149" y="1619084"/>
                  <a:pt x="1801138" y="1622662"/>
                </a:cubicBezTo>
                <a:close/>
                <a:moveTo>
                  <a:pt x="1585229" y="764759"/>
                </a:moveTo>
                <a:cubicBezTo>
                  <a:pt x="1600438" y="768789"/>
                  <a:pt x="1614156" y="778436"/>
                  <a:pt x="1623024" y="792810"/>
                </a:cubicBezTo>
                <a:cubicBezTo>
                  <a:pt x="1689575" y="907319"/>
                  <a:pt x="1741505" y="1029715"/>
                  <a:pt x="1777614" y="1157141"/>
                </a:cubicBezTo>
                <a:cubicBezTo>
                  <a:pt x="1787149" y="1190888"/>
                  <a:pt x="1767537" y="1225969"/>
                  <a:pt x="1733799" y="1235532"/>
                </a:cubicBezTo>
                <a:cubicBezTo>
                  <a:pt x="1728151" y="1237046"/>
                  <a:pt x="1722312" y="1237780"/>
                  <a:pt x="1716464" y="1237722"/>
                </a:cubicBezTo>
                <a:lnTo>
                  <a:pt x="1716464" y="1237913"/>
                </a:lnTo>
                <a:cubicBezTo>
                  <a:pt x="1688070" y="1237913"/>
                  <a:pt x="1663124" y="1219044"/>
                  <a:pt x="1655409" y="1191717"/>
                </a:cubicBezTo>
                <a:cubicBezTo>
                  <a:pt x="1622214" y="1074512"/>
                  <a:pt x="1574437" y="961936"/>
                  <a:pt x="1513200" y="856627"/>
                </a:cubicBezTo>
                <a:cubicBezTo>
                  <a:pt x="1496379" y="825834"/>
                  <a:pt x="1507704" y="787236"/>
                  <a:pt x="1538499" y="770415"/>
                </a:cubicBezTo>
                <a:cubicBezTo>
                  <a:pt x="1553325" y="762319"/>
                  <a:pt x="1570022" y="760730"/>
                  <a:pt x="1585229" y="764759"/>
                </a:cubicBezTo>
                <a:close/>
                <a:moveTo>
                  <a:pt x="477919" y="21437"/>
                </a:moveTo>
                <a:cubicBezTo>
                  <a:pt x="499341" y="33775"/>
                  <a:pt x="512445" y="58102"/>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89834" y="-4456"/>
                  <a:pt x="322735" y="-3656"/>
                  <a:pt x="454020" y="13474"/>
                </a:cubicBezTo>
                <a:cubicBezTo>
                  <a:pt x="462713" y="14543"/>
                  <a:pt x="470778" y="17324"/>
                  <a:pt x="477919" y="21437"/>
                </a:cubicBezTo>
                <a:close/>
                <a:moveTo>
                  <a:pt x="957797" y="167970"/>
                </a:move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8235" y="164811"/>
                  <a:pt x="926445" y="152188"/>
                  <a:pt x="957797" y="167970"/>
                </a:cubicBezTo>
                <a:close/>
              </a:path>
            </a:pathLst>
          </a:custGeom>
          <a:solidFill>
            <a:schemeClr val="accent4"/>
          </a:solidFill>
          <a:ln w="9525" cap="flat">
            <a:noFill/>
            <a:prstDash val="solid"/>
            <a:miter/>
          </a:ln>
        </p:spPr>
        <p:txBody>
          <a:bodyPr rtlCol="0" anchor="ctr"/>
          <a:lstStyle/>
          <a:p>
            <a:endParaRPr lang="en-US"/>
          </a:p>
        </p:txBody>
      </p:sp>
      <p:pic>
        <p:nvPicPr>
          <p:cNvPr id="123" name="Picture 122" descr="A close-up of a blue and green background&#10;&#10;Description automatically generated">
            <a:extLst>
              <a:ext uri="{FF2B5EF4-FFF2-40B4-BE49-F238E27FC236}">
                <a16:creationId xmlns:a16="http://schemas.microsoft.com/office/drawing/2014/main" id="{8403662C-2BB0-40CA-E20E-4FD725C8E77B}"/>
              </a:ext>
            </a:extLst>
          </p:cNvPr>
          <p:cNvPicPr>
            <a:picLocks noChangeAspect="1"/>
          </p:cNvPicPr>
          <p:nvPr/>
        </p:nvPicPr>
        <p:blipFill>
          <a:blip r:embed="rId2"/>
          <a:srcRect r="33250"/>
          <a:stretch/>
        </p:blipFill>
        <p:spPr>
          <a:xfrm>
            <a:off x="7751975" y="1075239"/>
            <a:ext cx="4128603" cy="4128603"/>
          </a:xfrm>
          <a:custGeom>
            <a:avLst/>
            <a:gdLst/>
            <a:ahLst/>
            <a:cxnLst/>
            <a:rect l="l" t="t" r="r" b="b"/>
            <a:pathLst>
              <a:path w="2663168" h="2663168">
                <a:moveTo>
                  <a:pt x="1331584" y="0"/>
                </a:moveTo>
                <a:cubicBezTo>
                  <a:pt x="2066998" y="0"/>
                  <a:pt x="2663168" y="596170"/>
                  <a:pt x="2663168" y="1331584"/>
                </a:cubicBezTo>
                <a:cubicBezTo>
                  <a:pt x="2663168" y="2066998"/>
                  <a:pt x="2066998" y="2663168"/>
                  <a:pt x="1331584" y="2663168"/>
                </a:cubicBezTo>
                <a:cubicBezTo>
                  <a:pt x="596170" y="2663168"/>
                  <a:pt x="0" y="2066998"/>
                  <a:pt x="0" y="1331584"/>
                </a:cubicBezTo>
                <a:cubicBezTo>
                  <a:pt x="0" y="596170"/>
                  <a:pt x="596170" y="0"/>
                  <a:pt x="1331584" y="0"/>
                </a:cubicBezTo>
                <a:close/>
              </a:path>
            </a:pathLst>
          </a:custGeom>
        </p:spPr>
      </p:pic>
      <p:sp>
        <p:nvSpPr>
          <p:cNvPr id="135" name="Freeform: Shape 134">
            <a:extLst>
              <a:ext uri="{FF2B5EF4-FFF2-40B4-BE49-F238E27FC236}">
                <a16:creationId xmlns:a16="http://schemas.microsoft.com/office/drawing/2014/main" id="{2D385988-EAAF-4C27-AF8A-2BFBECAF3D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49602" y="1"/>
            <a:ext cx="2066948" cy="1621879"/>
          </a:xfrm>
          <a:custGeom>
            <a:avLst/>
            <a:gdLst>
              <a:gd name="connsiteX0" fmla="*/ 0 w 2066948"/>
              <a:gd name="connsiteY0" fmla="*/ 0 h 1621879"/>
              <a:gd name="connsiteX1" fmla="*/ 123825 w 2066948"/>
              <a:gd name="connsiteY1" fmla="*/ 0 h 1621879"/>
              <a:gd name="connsiteX2" fmla="*/ 123825 w 2066948"/>
              <a:gd name="connsiteY2" fmla="*/ 1452620 h 1621879"/>
              <a:gd name="connsiteX3" fmla="*/ 1881378 w 2066948"/>
              <a:gd name="connsiteY3" fmla="*/ 436017 h 1621879"/>
              <a:gd name="connsiteX4" fmla="*/ 1127572 w 2066948"/>
              <a:gd name="connsiteY4" fmla="*/ 0 h 1621879"/>
              <a:gd name="connsiteX5" fmla="*/ 1374887 w 2066948"/>
              <a:gd name="connsiteY5" fmla="*/ 0 h 1621879"/>
              <a:gd name="connsiteX6" fmla="*/ 2035969 w 2066948"/>
              <a:gd name="connsiteY6" fmla="*/ 382391 h 1621879"/>
              <a:gd name="connsiteX7" fmla="*/ 2058648 w 2066948"/>
              <a:gd name="connsiteY7" fmla="*/ 466963 h 1621879"/>
              <a:gd name="connsiteX8" fmla="*/ 2035969 w 2066948"/>
              <a:gd name="connsiteY8" fmla="*/ 489642 h 1621879"/>
              <a:gd name="connsiteX9" fmla="*/ 92869 w 2066948"/>
              <a:gd name="connsiteY9" fmla="*/ 1613592 h 1621879"/>
              <a:gd name="connsiteX10" fmla="*/ 61913 w 2066948"/>
              <a:gd name="connsiteY10" fmla="*/ 1621879 h 1621879"/>
              <a:gd name="connsiteX11" fmla="*/ 0 w 2066948"/>
              <a:gd name="connsiteY11" fmla="*/ 1559967 h 1621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66948" h="1621879">
                <a:moveTo>
                  <a:pt x="0" y="0"/>
                </a:moveTo>
                <a:lnTo>
                  <a:pt x="123825" y="0"/>
                </a:lnTo>
                <a:lnTo>
                  <a:pt x="123825" y="1452620"/>
                </a:lnTo>
                <a:lnTo>
                  <a:pt x="1881378" y="436017"/>
                </a:lnTo>
                <a:lnTo>
                  <a:pt x="1127572" y="0"/>
                </a:lnTo>
                <a:lnTo>
                  <a:pt x="1374887" y="0"/>
                </a:lnTo>
                <a:lnTo>
                  <a:pt x="2035969" y="382391"/>
                </a:lnTo>
                <a:cubicBezTo>
                  <a:pt x="2065582" y="399479"/>
                  <a:pt x="2075745" y="437340"/>
                  <a:pt x="2058648" y="466963"/>
                </a:cubicBezTo>
                <a:cubicBezTo>
                  <a:pt x="2053219" y="476384"/>
                  <a:pt x="2045389" y="484204"/>
                  <a:pt x="2035969" y="489642"/>
                </a:cubicBezTo>
                <a:lnTo>
                  <a:pt x="92869" y="1613592"/>
                </a:lnTo>
                <a:cubicBezTo>
                  <a:pt x="83458" y="1619031"/>
                  <a:pt x="72780" y="1621889"/>
                  <a:pt x="61913" y="1621879"/>
                </a:cubicBezTo>
                <a:cubicBezTo>
                  <a:pt x="27719" y="1621879"/>
                  <a:pt x="0" y="1594161"/>
                  <a:pt x="0" y="1559967"/>
                </a:cubicBezTo>
                <a:close/>
              </a:path>
            </a:pathLst>
          </a:custGeom>
          <a:solidFill>
            <a:schemeClr val="accent6"/>
          </a:solidFill>
          <a:ln w="9525" cap="flat">
            <a:noFill/>
            <a:prstDash val="solid"/>
            <a:miter/>
          </a:ln>
        </p:spPr>
        <p:txBody>
          <a:bodyPr rtlCol="0" anchor="ctr"/>
          <a:lstStyle/>
          <a:p>
            <a:endParaRPr lang="en-US"/>
          </a:p>
        </p:txBody>
      </p:sp>
      <p:cxnSp>
        <p:nvCxnSpPr>
          <p:cNvPr id="137" name="Straight Connector 136">
            <a:extLst>
              <a:ext uri="{FF2B5EF4-FFF2-40B4-BE49-F238E27FC236}">
                <a16:creationId xmlns:a16="http://schemas.microsoft.com/office/drawing/2014/main" id="{43621FD4-D14D-45D5-9A57-9A2DE5EA59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138745" y="1027906"/>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139" name="Freeform: Shape 138">
            <a:extLst>
              <a:ext uri="{FF2B5EF4-FFF2-40B4-BE49-F238E27FC236}">
                <a16:creationId xmlns:a16="http://schemas.microsoft.com/office/drawing/2014/main" id="{B621D332-7329-4994-8836-C429A51B7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09527" y="6033795"/>
            <a:ext cx="1991064" cy="824205"/>
          </a:xfrm>
          <a:custGeom>
            <a:avLst/>
            <a:gdLst>
              <a:gd name="connsiteX0" fmla="*/ 995532 w 1991064"/>
              <a:gd name="connsiteY0" fmla="*/ 0 h 824205"/>
              <a:gd name="connsiteX1" fmla="*/ 1984823 w 1991064"/>
              <a:gd name="connsiteY1" fmla="*/ 784423 h 824205"/>
              <a:gd name="connsiteX2" fmla="*/ 1991064 w 1991064"/>
              <a:gd name="connsiteY2" fmla="*/ 824205 h 824205"/>
              <a:gd name="connsiteX3" fmla="*/ 0 w 1991064"/>
              <a:gd name="connsiteY3" fmla="*/ 824205 h 824205"/>
              <a:gd name="connsiteX4" fmla="*/ 6241 w 1991064"/>
              <a:gd name="connsiteY4" fmla="*/ 784423 h 824205"/>
              <a:gd name="connsiteX5" fmla="*/ 995532 w 1991064"/>
              <a:gd name="connsiteY5" fmla="*/ 0 h 824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91064" h="824205">
                <a:moveTo>
                  <a:pt x="995532" y="0"/>
                </a:moveTo>
                <a:cubicBezTo>
                  <a:pt x="1483521" y="0"/>
                  <a:pt x="1890663" y="336754"/>
                  <a:pt x="1984823" y="784423"/>
                </a:cubicBezTo>
                <a:lnTo>
                  <a:pt x="1991064" y="824205"/>
                </a:lnTo>
                <a:lnTo>
                  <a:pt x="0" y="824205"/>
                </a:lnTo>
                <a:lnTo>
                  <a:pt x="6241" y="784423"/>
                </a:lnTo>
                <a:cubicBezTo>
                  <a:pt x="100402" y="336754"/>
                  <a:pt x="507544" y="0"/>
                  <a:pt x="995532"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1" name="Freeform: Shape 140">
            <a:extLst>
              <a:ext uri="{FF2B5EF4-FFF2-40B4-BE49-F238E27FC236}">
                <a16:creationId xmlns:a16="http://schemas.microsoft.com/office/drawing/2014/main" id="{2D20F754-35A9-4508-BE3C-C59996D143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51696" y="5519196"/>
            <a:ext cx="1340305" cy="1338805"/>
          </a:xfrm>
          <a:custGeom>
            <a:avLst/>
            <a:gdLst>
              <a:gd name="connsiteX0" fmla="*/ 61913 w 1340305"/>
              <a:gd name="connsiteY0" fmla="*/ 0 h 1338805"/>
              <a:gd name="connsiteX1" fmla="*/ 1340305 w 1340305"/>
              <a:gd name="connsiteY1" fmla="*/ 0 h 1338805"/>
              <a:gd name="connsiteX2" fmla="*/ 1340305 w 1340305"/>
              <a:gd name="connsiteY2" fmla="*/ 123825 h 1338805"/>
              <a:gd name="connsiteX3" fmla="*/ 123825 w 1340305"/>
              <a:gd name="connsiteY3" fmla="*/ 123825 h 1338805"/>
              <a:gd name="connsiteX4" fmla="*/ 123825 w 1340305"/>
              <a:gd name="connsiteY4" fmla="*/ 1338805 h 1338805"/>
              <a:gd name="connsiteX5" fmla="*/ 0 w 1340305"/>
              <a:gd name="connsiteY5" fmla="*/ 1338805 h 1338805"/>
              <a:gd name="connsiteX6" fmla="*/ 0 w 1340305"/>
              <a:gd name="connsiteY6" fmla="*/ 61913 h 1338805"/>
              <a:gd name="connsiteX7" fmla="*/ 61913 w 1340305"/>
              <a:gd name="connsiteY7" fmla="*/ 0 h 1338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40305" h="1338805">
                <a:moveTo>
                  <a:pt x="61913" y="0"/>
                </a:moveTo>
                <a:lnTo>
                  <a:pt x="1340305" y="0"/>
                </a:lnTo>
                <a:lnTo>
                  <a:pt x="1340305" y="123825"/>
                </a:lnTo>
                <a:lnTo>
                  <a:pt x="123825" y="123825"/>
                </a:lnTo>
                <a:lnTo>
                  <a:pt x="123825" y="1338805"/>
                </a:lnTo>
                <a:lnTo>
                  <a:pt x="0" y="1338805"/>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graphicFrame>
        <p:nvGraphicFramePr>
          <p:cNvPr id="122" name="TextBox 2">
            <a:extLst>
              <a:ext uri="{FF2B5EF4-FFF2-40B4-BE49-F238E27FC236}">
                <a16:creationId xmlns:a16="http://schemas.microsoft.com/office/drawing/2014/main" id="{C55A0A7F-0B3C-2FAC-C177-1064FDBD2E64}"/>
              </a:ext>
            </a:extLst>
          </p:cNvPr>
          <p:cNvGraphicFramePr/>
          <p:nvPr>
            <p:extLst>
              <p:ext uri="{D42A27DB-BD31-4B8C-83A1-F6EECF244321}">
                <p14:modId xmlns:p14="http://schemas.microsoft.com/office/powerpoint/2010/main" val="4106513667"/>
              </p:ext>
            </p:extLst>
          </p:nvPr>
        </p:nvGraphicFramePr>
        <p:xfrm>
          <a:off x="838200" y="1825625"/>
          <a:ext cx="5393361"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635155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909D3E0-C07D-1FD8-4047-71D6CD517664}"/>
            </a:ext>
          </a:extLst>
        </p:cNvPr>
        <p:cNvGrpSpPr/>
        <p:nvPr/>
      </p:nvGrpSpPr>
      <p:grpSpPr>
        <a:xfrm>
          <a:off x="0" y="0"/>
          <a:ext cx="0" cy="0"/>
          <a:chOff x="0" y="0"/>
          <a:chExt cx="0" cy="0"/>
        </a:xfrm>
      </p:grpSpPr>
      <p:sp useBgFill="1">
        <p:nvSpPr>
          <p:cNvPr id="1032" name="Rectangle 1031">
            <a:extLst>
              <a:ext uri="{FF2B5EF4-FFF2-40B4-BE49-F238E27FC236}">
                <a16:creationId xmlns:a16="http://schemas.microsoft.com/office/drawing/2014/main" id="{6D24BC9E-AC6A-42EE-AFD8-B290720B84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34" name="Rectangle 1033">
            <a:extLst>
              <a:ext uri="{FF2B5EF4-FFF2-40B4-BE49-F238E27FC236}">
                <a16:creationId xmlns:a16="http://schemas.microsoft.com/office/drawing/2014/main" id="{0990C621-3B8B-4820-8328-D47EF7CE8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4107624"/>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D7FFD083-BE28-7C32-216C-2DE5C3F06978}"/>
              </a:ext>
            </a:extLst>
          </p:cNvPr>
          <p:cNvSpPr txBox="1"/>
          <p:nvPr/>
        </p:nvSpPr>
        <p:spPr>
          <a:xfrm>
            <a:off x="1051560" y="4329321"/>
            <a:ext cx="3657600" cy="1645920"/>
          </a:xfrm>
          <a:prstGeom prst="rect">
            <a:avLst/>
          </a:prstGeom>
        </p:spPr>
        <p:txBody>
          <a:bodyPr vert="horz" lIns="91440" tIns="45720" rIns="91440" bIns="45720" rtlCol="0" anchor="ctr">
            <a:normAutofit/>
          </a:bodyPr>
          <a:lstStyle/>
          <a:p>
            <a:pPr defTabSz="914400">
              <a:lnSpc>
                <a:spcPct val="90000"/>
              </a:lnSpc>
              <a:spcBef>
                <a:spcPct val="0"/>
              </a:spcBef>
              <a:spcAft>
                <a:spcPts val="600"/>
              </a:spcAft>
            </a:pPr>
            <a:r>
              <a:rPr lang="en-US" sz="3200" dirty="0">
                <a:effectLst/>
                <a:latin typeface="+mj-lt"/>
                <a:ea typeface="+mj-ea"/>
                <a:cs typeface="+mj-cs"/>
              </a:rPr>
              <a:t>Building Knowledge Graph</a:t>
            </a:r>
            <a:endParaRPr lang="en-US" sz="3200" dirty="0">
              <a:latin typeface="+mj-lt"/>
              <a:ea typeface="+mj-ea"/>
              <a:cs typeface="+mj-cs"/>
            </a:endParaRPr>
          </a:p>
        </p:txBody>
      </p:sp>
      <p:pic>
        <p:nvPicPr>
          <p:cNvPr id="1027" name="Picture 3" descr="Patient-Centric Knowledge Graphs: A Survey of Current Methods, Challenges,  and Applications">
            <a:extLst>
              <a:ext uri="{FF2B5EF4-FFF2-40B4-BE49-F238E27FC236}">
                <a16:creationId xmlns:a16="http://schemas.microsoft.com/office/drawing/2014/main" id="{2D6C1588-B4F5-FF86-2962-43521579155B}"/>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57783" y="553936"/>
            <a:ext cx="5038345" cy="3099812"/>
          </a:xfrm>
          <a:prstGeom prst="rect">
            <a:avLst/>
          </a:prstGeom>
          <a:noFill/>
          <a:extLst>
            <a:ext uri="{909E8E84-426E-40DD-AFC4-6F175D3DCCD1}">
              <a14:hiddenFill xmlns:a14="http://schemas.microsoft.com/office/drawing/2010/main">
                <a:solidFill>
                  <a:srgbClr val="FFFFFF"/>
                </a:solidFill>
              </a14:hiddenFill>
            </a:ext>
          </a:extLst>
        </p:spPr>
      </p:pic>
      <p:sp>
        <p:nvSpPr>
          <p:cNvPr id="1036" name="Rectangle 1035">
            <a:extLst>
              <a:ext uri="{FF2B5EF4-FFF2-40B4-BE49-F238E27FC236}">
                <a16:creationId xmlns:a16="http://schemas.microsoft.com/office/drawing/2014/main" id="{C1A2385B-1D2A-4E17-84FA-6CB7F0AAE4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4800238"/>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1038" name="Rectangle 1037">
            <a:extLst>
              <a:ext uri="{FF2B5EF4-FFF2-40B4-BE49-F238E27FC236}">
                <a16:creationId xmlns:a16="http://schemas.microsoft.com/office/drawing/2014/main" id="{5E791F2F-79DB-4CC0-9FA1-001E3E91E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5143137"/>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FA70BBFF-D21E-790C-5B4A-D92727D8578A}"/>
              </a:ext>
            </a:extLst>
          </p:cNvPr>
          <p:cNvSpPr txBox="1"/>
          <p:nvPr/>
        </p:nvSpPr>
        <p:spPr>
          <a:xfrm>
            <a:off x="5250106" y="4329321"/>
            <a:ext cx="6106742" cy="1645920"/>
          </a:xfrm>
          <a:prstGeom prst="rect">
            <a:avLst/>
          </a:prstGeom>
        </p:spPr>
        <p:txBody>
          <a:bodyPr vert="horz" lIns="91440" tIns="45720" rIns="91440" bIns="45720" rtlCol="0" anchor="ctr">
            <a:normAutofit/>
          </a:bodyPr>
          <a:lstStyle/>
          <a:p>
            <a:pPr marR="0" defTabSz="914400">
              <a:lnSpc>
                <a:spcPct val="90000"/>
              </a:lnSpc>
              <a:spcBef>
                <a:spcPts val="1100"/>
              </a:spcBef>
              <a:spcAft>
                <a:spcPts val="200"/>
              </a:spcAft>
            </a:pPr>
            <a:r>
              <a:rPr lang="en-US" sz="1500" b="0" dirty="0">
                <a:effectLst/>
              </a:rPr>
              <a:t>The knowledge graph, built from the MIMIC-III dataset, effectively represents the relationships between patients and their medical conditions. The graph structure enables efficient traversal and retrieval of patient data, essential for providing accurate and comprehensive responses to user queries. Visual representation of a subgraph (using a graph visualization library) highlights the connectivity between patients and their diagnoses.</a:t>
            </a:r>
            <a:endParaRPr lang="en-US" sz="1500" b="1" dirty="0">
              <a:effectLst/>
            </a:endParaRPr>
          </a:p>
        </p:txBody>
      </p:sp>
      <p:graphicFrame>
        <p:nvGraphicFramePr>
          <p:cNvPr id="4" name="Table 3">
            <a:extLst>
              <a:ext uri="{FF2B5EF4-FFF2-40B4-BE49-F238E27FC236}">
                <a16:creationId xmlns:a16="http://schemas.microsoft.com/office/drawing/2014/main" id="{6BEDE3EE-02E2-EE5A-2630-C1C31123B125}"/>
              </a:ext>
            </a:extLst>
          </p:cNvPr>
          <p:cNvGraphicFramePr>
            <a:graphicFrameLocks noGrp="1"/>
          </p:cNvGraphicFramePr>
          <p:nvPr>
            <p:extLst>
              <p:ext uri="{D42A27DB-BD31-4B8C-83A1-F6EECF244321}">
                <p14:modId xmlns:p14="http://schemas.microsoft.com/office/powerpoint/2010/main" val="1090701382"/>
              </p:ext>
            </p:extLst>
          </p:nvPr>
        </p:nvGraphicFramePr>
        <p:xfrm>
          <a:off x="5815584" y="580486"/>
          <a:ext cx="5906281" cy="3037397"/>
        </p:xfrm>
        <a:graphic>
          <a:graphicData uri="http://schemas.openxmlformats.org/drawingml/2006/table">
            <a:tbl>
              <a:tblPr firstRow="1" firstCol="1" bandRow="1">
                <a:solidFill>
                  <a:schemeClr val="bg1">
                    <a:lumMod val="95000"/>
                  </a:schemeClr>
                </a:solidFill>
                <a:tableStyleId>{5C22544A-7EE6-4342-B048-85BDC9FD1C3A}</a:tableStyleId>
              </a:tblPr>
              <a:tblGrid>
                <a:gridCol w="1438656">
                  <a:extLst>
                    <a:ext uri="{9D8B030D-6E8A-4147-A177-3AD203B41FA5}">
                      <a16:colId xmlns:a16="http://schemas.microsoft.com/office/drawing/2014/main" val="875632330"/>
                    </a:ext>
                  </a:extLst>
                </a:gridCol>
                <a:gridCol w="1252602">
                  <a:extLst>
                    <a:ext uri="{9D8B030D-6E8A-4147-A177-3AD203B41FA5}">
                      <a16:colId xmlns:a16="http://schemas.microsoft.com/office/drawing/2014/main" val="1564893431"/>
                    </a:ext>
                  </a:extLst>
                </a:gridCol>
                <a:gridCol w="3215023">
                  <a:extLst>
                    <a:ext uri="{9D8B030D-6E8A-4147-A177-3AD203B41FA5}">
                      <a16:colId xmlns:a16="http://schemas.microsoft.com/office/drawing/2014/main" val="960022323"/>
                    </a:ext>
                  </a:extLst>
                </a:gridCol>
              </a:tblGrid>
              <a:tr h="738521">
                <a:tc>
                  <a:txBody>
                    <a:bodyPr/>
                    <a:lstStyle/>
                    <a:p>
                      <a:pPr marL="0" marR="0"/>
                      <a:r>
                        <a:rPr lang="en-US" sz="1900" b="0" cap="none" spc="0" dirty="0">
                          <a:solidFill>
                            <a:schemeClr val="bg1"/>
                          </a:solidFill>
                          <a:effectLst/>
                        </a:rPr>
                        <a:t>Node Type</a:t>
                      </a:r>
                      <a:endParaRPr lang="en-US" sz="1900" b="0" cap="none" spc="0" dirty="0">
                        <a:solidFill>
                          <a:schemeClr val="bg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127762" marR="127762" marT="109521" marB="0" anchor="ctr">
                    <a:lnL w="12700" cmpd="sng">
                      <a:noFill/>
                    </a:lnL>
                    <a:lnR w="12700" cmpd="sng">
                      <a:noFill/>
                    </a:lnR>
                    <a:lnT w="19050" cap="flat" cmpd="sng" algn="ctr">
                      <a:noFill/>
                      <a:prstDash val="solid"/>
                    </a:lnT>
                    <a:lnB w="38100" cmpd="sng">
                      <a:noFill/>
                    </a:lnB>
                    <a:solidFill>
                      <a:schemeClr val="accent2"/>
                    </a:solidFill>
                  </a:tcPr>
                </a:tc>
                <a:tc>
                  <a:txBody>
                    <a:bodyPr/>
                    <a:lstStyle/>
                    <a:p>
                      <a:pPr marL="0" marR="0"/>
                      <a:r>
                        <a:rPr lang="en-US" sz="1900" b="0" cap="none" spc="0">
                          <a:solidFill>
                            <a:schemeClr val="bg1"/>
                          </a:solidFill>
                          <a:effectLst/>
                        </a:rPr>
                        <a:t>Node ID</a:t>
                      </a:r>
                      <a:endParaRPr lang="en-US" sz="1900" b="0" cap="none" spc="0">
                        <a:solidFill>
                          <a:schemeClr val="bg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127762" marR="127762" marT="109521" marB="0" anchor="ctr">
                    <a:lnL w="12700" cmpd="sng">
                      <a:noFill/>
                    </a:lnL>
                    <a:lnR w="12700" cmpd="sng">
                      <a:noFill/>
                    </a:lnR>
                    <a:lnT w="19050" cap="flat" cmpd="sng" algn="ctr">
                      <a:noFill/>
                      <a:prstDash val="solid"/>
                    </a:lnT>
                    <a:lnB w="38100" cmpd="sng">
                      <a:noFill/>
                    </a:lnB>
                    <a:solidFill>
                      <a:schemeClr val="accent2"/>
                    </a:solidFill>
                  </a:tcPr>
                </a:tc>
                <a:tc>
                  <a:txBody>
                    <a:bodyPr/>
                    <a:lstStyle/>
                    <a:p>
                      <a:pPr marL="0" marR="0"/>
                      <a:r>
                        <a:rPr lang="en-US" sz="1900" b="0" cap="none" spc="0">
                          <a:solidFill>
                            <a:schemeClr val="bg1"/>
                          </a:solidFill>
                          <a:effectLst/>
                        </a:rPr>
                        <a:t>Attributes</a:t>
                      </a:r>
                      <a:endParaRPr lang="en-US" sz="1900" b="0" cap="none" spc="0">
                        <a:solidFill>
                          <a:schemeClr val="bg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127762" marR="127762" marT="109521" marB="0" anchor="ctr">
                    <a:lnL w="12700" cmpd="sng">
                      <a:noFill/>
                    </a:lnL>
                    <a:lnR w="12700" cmpd="sng">
                      <a:noFill/>
                    </a:lnR>
                    <a:lnT w="19050" cap="flat" cmpd="sng" algn="ctr">
                      <a:noFill/>
                      <a:prstDash val="solid"/>
                    </a:lnT>
                    <a:lnB w="38100" cmpd="sng">
                      <a:noFill/>
                    </a:lnB>
                    <a:solidFill>
                      <a:schemeClr val="accent2"/>
                    </a:solidFill>
                  </a:tcPr>
                </a:tc>
                <a:extLst>
                  <a:ext uri="{0D108BD9-81ED-4DB2-BD59-A6C34878D82A}">
                    <a16:rowId xmlns:a16="http://schemas.microsoft.com/office/drawing/2014/main" val="2040666048"/>
                  </a:ext>
                </a:extLst>
              </a:tr>
              <a:tr h="574719">
                <a:tc>
                  <a:txBody>
                    <a:bodyPr/>
                    <a:lstStyle/>
                    <a:p>
                      <a:pPr marL="0" marR="0"/>
                      <a:r>
                        <a:rPr lang="en-US" sz="1400" b="1" cap="none" spc="0">
                          <a:solidFill>
                            <a:schemeClr val="tx1"/>
                          </a:solidFill>
                          <a:effectLst/>
                        </a:rPr>
                        <a:t>Patient</a:t>
                      </a:r>
                      <a:endParaRPr lang="en-US" sz="1400" b="1" cap="none" spc="0">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127762" marR="127762" marT="109521" marB="0">
                    <a:lnL w="12700" cmpd="sng">
                      <a:noFill/>
                      <a:prstDash val="solid"/>
                    </a:lnL>
                    <a:lnR w="12700" cmpd="sng">
                      <a:noFill/>
                      <a:prstDash val="solid"/>
                    </a:lnR>
                    <a:lnT w="38100" cmpd="sng">
                      <a:noFill/>
                    </a:lnT>
                    <a:lnB w="9525" cap="flat" cmpd="sng" algn="ctr">
                      <a:solidFill>
                        <a:schemeClr val="tx1">
                          <a:lumMod val="50000"/>
                          <a:lumOff val="50000"/>
                        </a:schemeClr>
                      </a:solidFill>
                      <a:prstDash val="solid"/>
                    </a:lnB>
                    <a:solidFill>
                      <a:schemeClr val="bg1">
                        <a:lumMod val="95000"/>
                      </a:schemeClr>
                    </a:solidFill>
                  </a:tcPr>
                </a:tc>
                <a:tc>
                  <a:txBody>
                    <a:bodyPr/>
                    <a:lstStyle/>
                    <a:p>
                      <a:pPr marL="0" marR="0" algn="r"/>
                      <a:r>
                        <a:rPr lang="en-US" sz="1400" cap="none" spc="0">
                          <a:solidFill>
                            <a:schemeClr val="tx1"/>
                          </a:solidFill>
                          <a:effectLst/>
                        </a:rPr>
                        <a:t>87525</a:t>
                      </a:r>
                      <a:endParaRPr lang="en-US" sz="1400" cap="none" spc="0">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127762" marR="127762" marT="109521" marB="0">
                    <a:lnL w="12700" cmpd="sng">
                      <a:noFill/>
                      <a:prstDash val="solid"/>
                    </a:lnL>
                    <a:lnR w="12700" cmpd="sng">
                      <a:noFill/>
                      <a:prstDash val="solid"/>
                    </a:lnR>
                    <a:lnT w="38100" cmpd="sng">
                      <a:noFill/>
                    </a:lnT>
                    <a:lnB w="9525" cap="flat" cmpd="sng" algn="ctr">
                      <a:solidFill>
                        <a:schemeClr val="tx1">
                          <a:lumMod val="50000"/>
                          <a:lumOff val="50000"/>
                        </a:schemeClr>
                      </a:solidFill>
                      <a:prstDash val="solid"/>
                    </a:lnB>
                    <a:solidFill>
                      <a:schemeClr val="bg1">
                        <a:lumMod val="95000"/>
                      </a:schemeClr>
                    </a:solidFill>
                  </a:tcPr>
                </a:tc>
                <a:tc>
                  <a:txBody>
                    <a:bodyPr/>
                    <a:lstStyle/>
                    <a:p>
                      <a:pPr marL="0" marR="0"/>
                      <a:r>
                        <a:rPr lang="en-US" sz="1400" cap="none" spc="0">
                          <a:solidFill>
                            <a:schemeClr val="tx1"/>
                          </a:solidFill>
                          <a:effectLst/>
                        </a:rPr>
                        <a:t>Gender: M, DOB: 1950-01-01, ... Diagnosis: 4275</a:t>
                      </a:r>
                      <a:endParaRPr lang="en-US" sz="1400" cap="none" spc="0">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127762" marR="127762" marT="109521" marB="0">
                    <a:lnL w="12700" cmpd="sng">
                      <a:noFill/>
                      <a:prstDash val="solid"/>
                    </a:lnL>
                    <a:lnR w="12700" cmpd="sng">
                      <a:noFill/>
                      <a:prstDash val="solid"/>
                    </a:lnR>
                    <a:lnT w="38100" cmpd="sng">
                      <a:noFill/>
                    </a:lnT>
                    <a:lnB w="9525" cap="flat" cmpd="sng" algn="ctr">
                      <a:solidFill>
                        <a:schemeClr val="tx1">
                          <a:lumMod val="50000"/>
                          <a:lumOff val="50000"/>
                        </a:schemeClr>
                      </a:solidFill>
                      <a:prstDash val="solid"/>
                    </a:lnB>
                    <a:solidFill>
                      <a:schemeClr val="bg1">
                        <a:lumMod val="95000"/>
                      </a:schemeClr>
                    </a:solidFill>
                  </a:tcPr>
                </a:tc>
                <a:extLst>
                  <a:ext uri="{0D108BD9-81ED-4DB2-BD59-A6C34878D82A}">
                    <a16:rowId xmlns:a16="http://schemas.microsoft.com/office/drawing/2014/main" val="3632505359"/>
                  </a:ext>
                </a:extLst>
              </a:tr>
              <a:tr h="574719">
                <a:tc>
                  <a:txBody>
                    <a:bodyPr/>
                    <a:lstStyle/>
                    <a:p>
                      <a:pPr marL="0" marR="0"/>
                      <a:r>
                        <a:rPr lang="en-US" sz="1400" b="1" cap="none" spc="0">
                          <a:solidFill>
                            <a:schemeClr val="tx1"/>
                          </a:solidFill>
                          <a:effectLst/>
                        </a:rPr>
                        <a:t>Diagnosis</a:t>
                      </a:r>
                      <a:endParaRPr lang="en-US" sz="1400" b="1" cap="none" spc="0">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127762" marR="127762" marT="109521" marB="0">
                    <a:lnL w="12700" cmpd="sng">
                      <a:noFill/>
                      <a:prstDash val="solid"/>
                    </a:lnL>
                    <a:lnR w="12700" cmpd="sng">
                      <a:noFill/>
                      <a:prstDash val="solid"/>
                    </a:lnR>
                    <a:lnT w="9525" cap="flat" cmpd="sng" algn="ctr">
                      <a:solidFill>
                        <a:schemeClr val="tx1">
                          <a:lumMod val="50000"/>
                          <a:lumOff val="50000"/>
                        </a:schemeClr>
                      </a:solidFill>
                      <a:prstDash val="solid"/>
                    </a:lnT>
                    <a:lnB w="9525" cap="flat" cmpd="sng" algn="ctr">
                      <a:solidFill>
                        <a:schemeClr val="tx1">
                          <a:lumMod val="50000"/>
                          <a:lumOff val="50000"/>
                        </a:schemeClr>
                      </a:solidFill>
                      <a:prstDash val="solid"/>
                    </a:lnB>
                    <a:solidFill>
                      <a:schemeClr val="bg1">
                        <a:lumMod val="95000"/>
                      </a:schemeClr>
                    </a:solidFill>
                  </a:tcPr>
                </a:tc>
                <a:tc>
                  <a:txBody>
                    <a:bodyPr/>
                    <a:lstStyle/>
                    <a:p>
                      <a:pPr marL="0" marR="0" algn="r"/>
                      <a:r>
                        <a:rPr lang="en-US" sz="1400" cap="none" spc="0">
                          <a:solidFill>
                            <a:schemeClr val="tx1"/>
                          </a:solidFill>
                          <a:effectLst/>
                        </a:rPr>
                        <a:t>4275</a:t>
                      </a:r>
                      <a:endParaRPr lang="en-US" sz="1400" cap="none" spc="0">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127762" marR="127762" marT="109521" marB="0">
                    <a:lnL w="12700" cmpd="sng">
                      <a:noFill/>
                      <a:prstDash val="solid"/>
                    </a:lnL>
                    <a:lnR w="12700" cmpd="sng">
                      <a:noFill/>
                      <a:prstDash val="solid"/>
                    </a:lnR>
                    <a:lnT w="9525" cap="flat" cmpd="sng" algn="ctr">
                      <a:solidFill>
                        <a:schemeClr val="tx1">
                          <a:lumMod val="50000"/>
                          <a:lumOff val="50000"/>
                        </a:schemeClr>
                      </a:solidFill>
                      <a:prstDash val="solid"/>
                    </a:lnT>
                    <a:lnB w="9525" cap="flat" cmpd="sng" algn="ctr">
                      <a:solidFill>
                        <a:schemeClr val="tx1">
                          <a:lumMod val="50000"/>
                          <a:lumOff val="50000"/>
                        </a:schemeClr>
                      </a:solidFill>
                      <a:prstDash val="solid"/>
                    </a:lnB>
                    <a:solidFill>
                      <a:schemeClr val="bg1">
                        <a:lumMod val="95000"/>
                      </a:schemeClr>
                    </a:solidFill>
                  </a:tcPr>
                </a:tc>
                <a:tc>
                  <a:txBody>
                    <a:bodyPr/>
                    <a:lstStyle/>
                    <a:p>
                      <a:pPr marL="0" marR="0"/>
                      <a:r>
                        <a:rPr lang="en-US" sz="1400" cap="none" spc="0">
                          <a:solidFill>
                            <a:schemeClr val="tx1"/>
                          </a:solidFill>
                          <a:effectLst/>
                        </a:rPr>
                        <a:t>Description: Cardiac Arrest, ... Lab Value: 100</a:t>
                      </a:r>
                      <a:endParaRPr lang="en-US" sz="1400" cap="none" spc="0">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127762" marR="127762" marT="109521" marB="0">
                    <a:lnL w="12700" cmpd="sng">
                      <a:noFill/>
                      <a:prstDash val="solid"/>
                    </a:lnL>
                    <a:lnR w="12700" cmpd="sng">
                      <a:noFill/>
                      <a:prstDash val="solid"/>
                    </a:lnR>
                    <a:lnT w="9525" cap="flat" cmpd="sng" algn="ctr">
                      <a:solidFill>
                        <a:schemeClr val="tx1">
                          <a:lumMod val="50000"/>
                          <a:lumOff val="50000"/>
                        </a:schemeClr>
                      </a:solidFill>
                      <a:prstDash val="solid"/>
                    </a:lnT>
                    <a:lnB w="9525" cap="flat" cmpd="sng" algn="ctr">
                      <a:solidFill>
                        <a:schemeClr val="tx1">
                          <a:lumMod val="50000"/>
                          <a:lumOff val="50000"/>
                        </a:schemeClr>
                      </a:solidFill>
                      <a:prstDash val="solid"/>
                    </a:lnB>
                    <a:solidFill>
                      <a:schemeClr val="bg1">
                        <a:lumMod val="95000"/>
                      </a:schemeClr>
                    </a:solidFill>
                  </a:tcPr>
                </a:tc>
                <a:extLst>
                  <a:ext uri="{0D108BD9-81ED-4DB2-BD59-A6C34878D82A}">
                    <a16:rowId xmlns:a16="http://schemas.microsoft.com/office/drawing/2014/main" val="1521472826"/>
                  </a:ext>
                </a:extLst>
              </a:tr>
              <a:tr h="574719">
                <a:tc>
                  <a:txBody>
                    <a:bodyPr/>
                    <a:lstStyle/>
                    <a:p>
                      <a:pPr marL="0" marR="0"/>
                      <a:r>
                        <a:rPr lang="en-US" sz="1400" b="1" cap="none" spc="0">
                          <a:solidFill>
                            <a:schemeClr val="tx1"/>
                          </a:solidFill>
                          <a:effectLst/>
                        </a:rPr>
                        <a:t>Patient</a:t>
                      </a:r>
                      <a:endParaRPr lang="en-US" sz="1400" b="1" cap="none" spc="0">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127762" marR="127762" marT="109521" marB="0">
                    <a:lnL w="12700" cmpd="sng">
                      <a:noFill/>
                      <a:prstDash val="solid"/>
                    </a:lnL>
                    <a:lnR w="12700" cmpd="sng">
                      <a:noFill/>
                      <a:prstDash val="solid"/>
                    </a:lnR>
                    <a:lnT w="9525" cap="flat" cmpd="sng" algn="ctr">
                      <a:solidFill>
                        <a:schemeClr val="tx1">
                          <a:lumMod val="50000"/>
                          <a:lumOff val="50000"/>
                        </a:schemeClr>
                      </a:solidFill>
                      <a:prstDash val="solid"/>
                    </a:lnT>
                    <a:lnB w="9525" cap="flat" cmpd="sng" algn="ctr">
                      <a:solidFill>
                        <a:schemeClr val="tx1">
                          <a:lumMod val="50000"/>
                          <a:lumOff val="50000"/>
                        </a:schemeClr>
                      </a:solidFill>
                      <a:prstDash val="solid"/>
                    </a:lnB>
                    <a:solidFill>
                      <a:schemeClr val="bg1">
                        <a:lumMod val="95000"/>
                      </a:schemeClr>
                    </a:solidFill>
                  </a:tcPr>
                </a:tc>
                <a:tc>
                  <a:txBody>
                    <a:bodyPr/>
                    <a:lstStyle/>
                    <a:p>
                      <a:pPr marL="0" marR="0" algn="r"/>
                      <a:r>
                        <a:rPr lang="en-US" sz="1400" cap="none" spc="0">
                          <a:solidFill>
                            <a:schemeClr val="tx1"/>
                          </a:solidFill>
                          <a:effectLst/>
                        </a:rPr>
                        <a:t>37924</a:t>
                      </a:r>
                      <a:endParaRPr lang="en-US" sz="1400" cap="none" spc="0">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127762" marR="127762" marT="109521" marB="0">
                    <a:lnL w="12700" cmpd="sng">
                      <a:noFill/>
                      <a:prstDash val="solid"/>
                    </a:lnL>
                    <a:lnR w="12700" cmpd="sng">
                      <a:noFill/>
                      <a:prstDash val="solid"/>
                    </a:lnR>
                    <a:lnT w="9525" cap="flat" cmpd="sng" algn="ctr">
                      <a:solidFill>
                        <a:schemeClr val="tx1">
                          <a:lumMod val="50000"/>
                          <a:lumOff val="50000"/>
                        </a:schemeClr>
                      </a:solidFill>
                      <a:prstDash val="solid"/>
                    </a:lnT>
                    <a:lnB w="9525" cap="flat" cmpd="sng" algn="ctr">
                      <a:solidFill>
                        <a:schemeClr val="tx1">
                          <a:lumMod val="50000"/>
                          <a:lumOff val="50000"/>
                        </a:schemeClr>
                      </a:solidFill>
                      <a:prstDash val="solid"/>
                    </a:lnB>
                    <a:solidFill>
                      <a:schemeClr val="bg1">
                        <a:lumMod val="95000"/>
                      </a:schemeClr>
                    </a:solidFill>
                  </a:tcPr>
                </a:tc>
                <a:tc>
                  <a:txBody>
                    <a:bodyPr/>
                    <a:lstStyle/>
                    <a:p>
                      <a:pPr marL="0" marR="0"/>
                      <a:r>
                        <a:rPr lang="en-US" sz="1400" cap="none" spc="0">
                          <a:solidFill>
                            <a:schemeClr val="tx1"/>
                          </a:solidFill>
                          <a:effectLst/>
                        </a:rPr>
                        <a:t>Gender: M, DOB: 1950-01-01, ... Diagnosis: 4275</a:t>
                      </a:r>
                      <a:endParaRPr lang="en-US" sz="1400" cap="none" spc="0">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127762" marR="127762" marT="109521" marB="0">
                    <a:lnL w="12700" cmpd="sng">
                      <a:noFill/>
                      <a:prstDash val="solid"/>
                    </a:lnL>
                    <a:lnR w="12700" cmpd="sng">
                      <a:noFill/>
                      <a:prstDash val="solid"/>
                    </a:lnR>
                    <a:lnT w="9525" cap="flat" cmpd="sng" algn="ctr">
                      <a:solidFill>
                        <a:schemeClr val="tx1">
                          <a:lumMod val="50000"/>
                          <a:lumOff val="50000"/>
                        </a:schemeClr>
                      </a:solidFill>
                      <a:prstDash val="solid"/>
                    </a:lnT>
                    <a:lnB w="9525" cap="flat" cmpd="sng" algn="ctr">
                      <a:solidFill>
                        <a:schemeClr val="tx1">
                          <a:lumMod val="50000"/>
                          <a:lumOff val="50000"/>
                        </a:schemeClr>
                      </a:solidFill>
                      <a:prstDash val="solid"/>
                    </a:lnB>
                    <a:solidFill>
                      <a:schemeClr val="bg1">
                        <a:lumMod val="95000"/>
                      </a:schemeClr>
                    </a:solidFill>
                  </a:tcPr>
                </a:tc>
                <a:extLst>
                  <a:ext uri="{0D108BD9-81ED-4DB2-BD59-A6C34878D82A}">
                    <a16:rowId xmlns:a16="http://schemas.microsoft.com/office/drawing/2014/main" val="1376862518"/>
                  </a:ext>
                </a:extLst>
              </a:tr>
              <a:tr h="574719">
                <a:tc>
                  <a:txBody>
                    <a:bodyPr/>
                    <a:lstStyle/>
                    <a:p>
                      <a:pPr marL="0" marR="0"/>
                      <a:r>
                        <a:rPr lang="en-US" sz="1400" b="1" cap="none" spc="0">
                          <a:solidFill>
                            <a:schemeClr val="tx1"/>
                          </a:solidFill>
                          <a:effectLst/>
                        </a:rPr>
                        <a:t>Diagnosis</a:t>
                      </a:r>
                      <a:endParaRPr lang="en-US" sz="1400" b="1" cap="none" spc="0">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127762" marR="127762" marT="109521" marB="0">
                    <a:lnL w="12700" cmpd="sng">
                      <a:noFill/>
                      <a:prstDash val="solid"/>
                    </a:lnL>
                    <a:lnR w="12700" cmpd="sng">
                      <a:noFill/>
                      <a:prstDash val="solid"/>
                    </a:lnR>
                    <a:lnT w="9525" cap="flat" cmpd="sng" algn="ctr">
                      <a:solidFill>
                        <a:schemeClr val="tx1">
                          <a:lumMod val="50000"/>
                          <a:lumOff val="50000"/>
                        </a:schemeClr>
                      </a:solidFill>
                      <a:prstDash val="solid"/>
                    </a:lnT>
                    <a:lnB w="12700" cmpd="sng">
                      <a:noFill/>
                      <a:prstDash val="solid"/>
                    </a:lnB>
                    <a:solidFill>
                      <a:schemeClr val="bg1">
                        <a:lumMod val="95000"/>
                      </a:schemeClr>
                    </a:solidFill>
                  </a:tcPr>
                </a:tc>
                <a:tc>
                  <a:txBody>
                    <a:bodyPr/>
                    <a:lstStyle/>
                    <a:p>
                      <a:pPr marL="0" marR="0" algn="r"/>
                      <a:r>
                        <a:rPr lang="en-US" sz="1400" cap="none" spc="0">
                          <a:solidFill>
                            <a:schemeClr val="tx1"/>
                          </a:solidFill>
                          <a:effectLst/>
                        </a:rPr>
                        <a:t>5849</a:t>
                      </a:r>
                      <a:endParaRPr lang="en-US" sz="1400" cap="none" spc="0">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127762" marR="127762" marT="109521" marB="0">
                    <a:lnL w="12700" cmpd="sng">
                      <a:noFill/>
                      <a:prstDash val="solid"/>
                    </a:lnL>
                    <a:lnR w="12700" cmpd="sng">
                      <a:noFill/>
                      <a:prstDash val="solid"/>
                    </a:lnR>
                    <a:lnT w="9525" cap="flat" cmpd="sng" algn="ctr">
                      <a:solidFill>
                        <a:schemeClr val="tx1">
                          <a:lumMod val="50000"/>
                          <a:lumOff val="50000"/>
                        </a:schemeClr>
                      </a:solidFill>
                      <a:prstDash val="solid"/>
                    </a:lnT>
                    <a:lnB w="12700" cmpd="sng">
                      <a:noFill/>
                      <a:prstDash val="solid"/>
                    </a:lnB>
                    <a:solidFill>
                      <a:schemeClr val="bg1">
                        <a:lumMod val="95000"/>
                      </a:schemeClr>
                    </a:solidFill>
                  </a:tcPr>
                </a:tc>
                <a:tc>
                  <a:txBody>
                    <a:bodyPr/>
                    <a:lstStyle/>
                    <a:p>
                      <a:pPr marL="0" marR="0"/>
                      <a:r>
                        <a:rPr lang="en-US" sz="1400" cap="none" spc="0" dirty="0">
                          <a:solidFill>
                            <a:schemeClr val="tx1"/>
                          </a:solidFill>
                          <a:effectLst/>
                        </a:rPr>
                        <a:t>Description: Acute Kidney, ... Lab Value: 100</a:t>
                      </a:r>
                      <a:endParaRPr lang="en-US" sz="1400" cap="none" spc="0" dirty="0">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127762" marR="127762" marT="109521" marB="0">
                    <a:lnL w="12700" cmpd="sng">
                      <a:noFill/>
                      <a:prstDash val="solid"/>
                    </a:lnL>
                    <a:lnR w="12700" cmpd="sng">
                      <a:noFill/>
                      <a:prstDash val="solid"/>
                    </a:lnR>
                    <a:lnT w="9525" cap="flat" cmpd="sng" algn="ctr">
                      <a:solidFill>
                        <a:schemeClr val="tx1">
                          <a:lumMod val="50000"/>
                          <a:lumOff val="50000"/>
                        </a:schemeClr>
                      </a:solidFill>
                      <a:prstDash val="solid"/>
                    </a:lnT>
                    <a:lnB w="12700" cmpd="sng">
                      <a:noFill/>
                      <a:prstDash val="solid"/>
                    </a:lnB>
                    <a:solidFill>
                      <a:schemeClr val="bg1">
                        <a:lumMod val="95000"/>
                      </a:schemeClr>
                    </a:solidFill>
                  </a:tcPr>
                </a:tc>
                <a:extLst>
                  <a:ext uri="{0D108BD9-81ED-4DB2-BD59-A6C34878D82A}">
                    <a16:rowId xmlns:a16="http://schemas.microsoft.com/office/drawing/2014/main" val="1109878884"/>
                  </a:ext>
                </a:extLst>
              </a:tr>
            </a:tbl>
          </a:graphicData>
        </a:graphic>
      </p:graphicFrame>
    </p:spTree>
    <p:extLst>
      <p:ext uri="{BB962C8B-B14F-4D97-AF65-F5344CB8AC3E}">
        <p14:creationId xmlns:p14="http://schemas.microsoft.com/office/powerpoint/2010/main" val="2860459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C7393C1-17DA-BF71-5DA6-AACE55E99CF0}"/>
            </a:ext>
          </a:extLst>
        </p:cNvPr>
        <p:cNvGrpSpPr/>
        <p:nvPr/>
      </p:nvGrpSpPr>
      <p:grpSpPr>
        <a:xfrm>
          <a:off x="0" y="0"/>
          <a:ext cx="0" cy="0"/>
          <a:chOff x="0" y="0"/>
          <a:chExt cx="0" cy="0"/>
        </a:xfrm>
      </p:grpSpPr>
      <p:sp useBgFill="1">
        <p:nvSpPr>
          <p:cNvPr id="104" name="Rectangle 103">
            <a:extLst>
              <a:ext uri="{FF2B5EF4-FFF2-40B4-BE49-F238E27FC236}">
                <a16:creationId xmlns:a16="http://schemas.microsoft.com/office/drawing/2014/main" id="{59EF30C2-29AC-4A0D-BC0A-A679CF113E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Freeform 13">
            <a:extLst>
              <a:ext uri="{FF2B5EF4-FFF2-40B4-BE49-F238E27FC236}">
                <a16:creationId xmlns:a16="http://schemas.microsoft.com/office/drawing/2014/main" id="{9C682A1A-5B2D-4111-BBD6-620165633E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00500" y="1087403"/>
            <a:ext cx="8191500" cy="5770597"/>
          </a:xfrm>
          <a:custGeom>
            <a:avLst/>
            <a:gdLst>
              <a:gd name="connsiteX0" fmla="*/ 4929467 w 8191500"/>
              <a:gd name="connsiteY0" fmla="*/ 0 h 5770597"/>
              <a:gd name="connsiteX1" fmla="*/ 8065066 w 8191500"/>
              <a:gd name="connsiteY1" fmla="*/ 1118513 h 5770597"/>
              <a:gd name="connsiteX2" fmla="*/ 8191500 w 8191500"/>
              <a:gd name="connsiteY2" fmla="*/ 1227339 h 5770597"/>
              <a:gd name="connsiteX3" fmla="*/ 8191500 w 8191500"/>
              <a:gd name="connsiteY3" fmla="*/ 5770597 h 5770597"/>
              <a:gd name="connsiteX4" fmla="*/ 79523 w 8191500"/>
              <a:gd name="connsiteY4" fmla="*/ 5770597 h 5770597"/>
              <a:gd name="connsiteX5" fmla="*/ 56799 w 8191500"/>
              <a:gd name="connsiteY5" fmla="*/ 5644158 h 5770597"/>
              <a:gd name="connsiteX6" fmla="*/ 0 w 8191500"/>
              <a:gd name="connsiteY6" fmla="*/ 4898209 h 5770597"/>
              <a:gd name="connsiteX7" fmla="*/ 4929467 w 8191500"/>
              <a:gd name="connsiteY7" fmla="*/ 0 h 5770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91500" h="5770597">
                <a:moveTo>
                  <a:pt x="4929467" y="0"/>
                </a:moveTo>
                <a:cubicBezTo>
                  <a:pt x="6120547" y="0"/>
                  <a:pt x="7212963" y="419755"/>
                  <a:pt x="8065066" y="1118513"/>
                </a:cubicBezTo>
                <a:lnTo>
                  <a:pt x="8191500" y="1227339"/>
                </a:lnTo>
                <a:lnTo>
                  <a:pt x="8191500" y="5770597"/>
                </a:lnTo>
                <a:lnTo>
                  <a:pt x="79523" y="5770597"/>
                </a:lnTo>
                <a:lnTo>
                  <a:pt x="56799" y="5644158"/>
                </a:lnTo>
                <a:cubicBezTo>
                  <a:pt x="19398" y="5400934"/>
                  <a:pt x="0" y="5151822"/>
                  <a:pt x="0" y="4898209"/>
                </a:cubicBezTo>
                <a:cubicBezTo>
                  <a:pt x="0" y="2193003"/>
                  <a:pt x="2206998" y="0"/>
                  <a:pt x="4929467"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92F5D618-AB42-79EB-A9DC-F98E20C20B66}"/>
              </a:ext>
            </a:extLst>
          </p:cNvPr>
          <p:cNvSpPr txBox="1"/>
          <p:nvPr/>
        </p:nvSpPr>
        <p:spPr>
          <a:xfrm>
            <a:off x="5093520" y="2744662"/>
            <a:ext cx="6589707" cy="2387600"/>
          </a:xfrm>
          <a:prstGeom prst="rect">
            <a:avLst/>
          </a:prstGeom>
        </p:spPr>
        <p:txBody>
          <a:bodyPr vert="horz" lIns="91440" tIns="45720" rIns="91440" bIns="45720" rtlCol="0" anchor="b">
            <a:normAutofit/>
          </a:bodyPr>
          <a:lstStyle/>
          <a:p>
            <a:pPr algn="r" defTabSz="914400">
              <a:lnSpc>
                <a:spcPct val="90000"/>
              </a:lnSpc>
              <a:spcBef>
                <a:spcPct val="0"/>
              </a:spcBef>
              <a:spcAft>
                <a:spcPts val="600"/>
              </a:spcAft>
            </a:pPr>
            <a:r>
              <a:rPr lang="en-US" sz="6000" kern="1200" dirty="0">
                <a:solidFill>
                  <a:srgbClr val="FFFFFF"/>
                </a:solidFill>
                <a:effectLst/>
                <a:latin typeface="+mj-lt"/>
                <a:ea typeface="+mj-ea"/>
                <a:cs typeface="+mj-cs"/>
              </a:rPr>
              <a:t>Multi-Agent Performance  </a:t>
            </a:r>
            <a:endParaRPr lang="en-US" sz="6000" kern="1200" dirty="0">
              <a:solidFill>
                <a:srgbClr val="FFFFFF"/>
              </a:solidFill>
              <a:latin typeface="+mj-lt"/>
              <a:ea typeface="+mj-ea"/>
              <a:cs typeface="+mj-cs"/>
            </a:endParaRPr>
          </a:p>
        </p:txBody>
      </p:sp>
      <p:cxnSp>
        <p:nvCxnSpPr>
          <p:cNvPr id="108" name="Straight Connector 107">
            <a:extLst>
              <a:ext uri="{FF2B5EF4-FFF2-40B4-BE49-F238E27FC236}">
                <a16:creationId xmlns:a16="http://schemas.microsoft.com/office/drawing/2014/main" id="{266A0658-1CC4-4B0D-AAB7-A702286AFB0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6241" y="183933"/>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110" name="Freeform: Shape 109">
            <a:extLst>
              <a:ext uri="{FF2B5EF4-FFF2-40B4-BE49-F238E27FC236}">
                <a16:creationId xmlns:a16="http://schemas.microsoft.com/office/drawing/2014/main" id="{A04F1504-431A-4D86-9091-AE7E4B3337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2348" y="1"/>
            <a:ext cx="2279742" cy="1267785"/>
          </a:xfrm>
          <a:custGeom>
            <a:avLst/>
            <a:gdLst>
              <a:gd name="connsiteX0" fmla="*/ 0 w 2279742"/>
              <a:gd name="connsiteY0" fmla="*/ 0 h 1267785"/>
              <a:gd name="connsiteX1" fmla="*/ 138700 w 2279742"/>
              <a:gd name="connsiteY1" fmla="*/ 0 h 1267785"/>
              <a:gd name="connsiteX2" fmla="*/ 138700 w 2279742"/>
              <a:gd name="connsiteY2" fmla="*/ 1078193 h 1267785"/>
              <a:gd name="connsiteX3" fmla="*/ 2002733 w 2279742"/>
              <a:gd name="connsiteY3" fmla="*/ 0 h 1267785"/>
              <a:gd name="connsiteX4" fmla="*/ 2279742 w 2279742"/>
              <a:gd name="connsiteY4" fmla="*/ 0 h 1267785"/>
              <a:gd name="connsiteX5" fmla="*/ 104026 w 2279742"/>
              <a:gd name="connsiteY5" fmla="*/ 1258503 h 1267785"/>
              <a:gd name="connsiteX6" fmla="*/ 69351 w 2279742"/>
              <a:gd name="connsiteY6" fmla="*/ 1267785 h 1267785"/>
              <a:gd name="connsiteX7" fmla="*/ 0 w 2279742"/>
              <a:gd name="connsiteY7" fmla="*/ 1198436 h 1267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79742" h="1267785">
                <a:moveTo>
                  <a:pt x="0" y="0"/>
                </a:moveTo>
                <a:lnTo>
                  <a:pt x="138700" y="0"/>
                </a:lnTo>
                <a:lnTo>
                  <a:pt x="138700" y="1078193"/>
                </a:lnTo>
                <a:lnTo>
                  <a:pt x="2002733" y="0"/>
                </a:lnTo>
                <a:lnTo>
                  <a:pt x="2279742" y="0"/>
                </a:lnTo>
                <a:lnTo>
                  <a:pt x="104026" y="1258503"/>
                </a:lnTo>
                <a:cubicBezTo>
                  <a:pt x="93484" y="1264595"/>
                  <a:pt x="81523" y="1267796"/>
                  <a:pt x="69351" y="1267785"/>
                </a:cubicBezTo>
                <a:cubicBezTo>
                  <a:pt x="31049" y="1267785"/>
                  <a:pt x="0" y="1236737"/>
                  <a:pt x="0" y="1198436"/>
                </a:cubicBezTo>
                <a:close/>
              </a:path>
            </a:pathLst>
          </a:custGeom>
          <a:solidFill>
            <a:schemeClr val="accent6"/>
          </a:solidFill>
          <a:ln w="9525" cap="flat">
            <a:noFill/>
            <a:prstDash val="solid"/>
            <a:miter/>
          </a:ln>
        </p:spPr>
        <p:txBody>
          <a:bodyPr rtlCol="0" anchor="ctr"/>
          <a:lstStyle/>
          <a:p>
            <a:endParaRPr lang="en-US" dirty="0"/>
          </a:p>
        </p:txBody>
      </p:sp>
      <p:sp>
        <p:nvSpPr>
          <p:cNvPr id="112" name="Freeform: Shape 111">
            <a:extLst>
              <a:ext uri="{FF2B5EF4-FFF2-40B4-BE49-F238E27FC236}">
                <a16:creationId xmlns:a16="http://schemas.microsoft.com/office/drawing/2014/main" id="{EA804283-B929-4503-802F-4585376E2B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4" name="Oval 113">
            <a:extLst>
              <a:ext uri="{FF2B5EF4-FFF2-40B4-BE49-F238E27FC236}">
                <a16:creationId xmlns:a16="http://schemas.microsoft.com/office/drawing/2014/main" id="{AD3811F5-514E-49A4-B382-673ED228A4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69044" y="514898"/>
            <a:ext cx="2393351" cy="2328423"/>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16" name="Freeform: Shape 115">
            <a:extLst>
              <a:ext uri="{FF2B5EF4-FFF2-40B4-BE49-F238E27FC236}">
                <a16:creationId xmlns:a16="http://schemas.microsoft.com/office/drawing/2014/main" id="{067AD921-1CEE-4C1B-9AA3-C66D908DD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2949740"/>
            <a:ext cx="1186451" cy="1771650"/>
          </a:xfrm>
          <a:custGeom>
            <a:avLst/>
            <a:gdLst>
              <a:gd name="connsiteX0" fmla="*/ 61913 w 1186451"/>
              <a:gd name="connsiteY0" fmla="*/ 0 h 1771650"/>
              <a:gd name="connsiteX1" fmla="*/ 1186451 w 1186451"/>
              <a:gd name="connsiteY1" fmla="*/ 0 h 1771650"/>
              <a:gd name="connsiteX2" fmla="*/ 1186451 w 1186451"/>
              <a:gd name="connsiteY2" fmla="*/ 123825 h 1771650"/>
              <a:gd name="connsiteX3" fmla="*/ 123825 w 1186451"/>
              <a:gd name="connsiteY3" fmla="*/ 123825 h 1771650"/>
              <a:gd name="connsiteX4" fmla="*/ 123825 w 1186451"/>
              <a:gd name="connsiteY4" fmla="*/ 1647825 h 1771650"/>
              <a:gd name="connsiteX5" fmla="*/ 1186451 w 1186451"/>
              <a:gd name="connsiteY5" fmla="*/ 1647825 h 1771650"/>
              <a:gd name="connsiteX6" fmla="*/ 1186451 w 1186451"/>
              <a:gd name="connsiteY6" fmla="*/ 1771650 h 1771650"/>
              <a:gd name="connsiteX7" fmla="*/ 61913 w 1186451"/>
              <a:gd name="connsiteY7" fmla="*/ 1771650 h 1771650"/>
              <a:gd name="connsiteX8" fmla="*/ 0 w 1186451"/>
              <a:gd name="connsiteY8" fmla="*/ 1709738 h 1771650"/>
              <a:gd name="connsiteX9" fmla="*/ 0 w 1186451"/>
              <a:gd name="connsiteY9" fmla="*/ 61913 h 1771650"/>
              <a:gd name="connsiteX10" fmla="*/ 61913 w 1186451"/>
              <a:gd name="connsiteY10" fmla="*/ 0 h 177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6451" h="1771650">
                <a:moveTo>
                  <a:pt x="61913" y="0"/>
                </a:moveTo>
                <a:lnTo>
                  <a:pt x="1186451" y="0"/>
                </a:lnTo>
                <a:lnTo>
                  <a:pt x="1186451" y="123825"/>
                </a:lnTo>
                <a:lnTo>
                  <a:pt x="123825" y="123825"/>
                </a:lnTo>
                <a:lnTo>
                  <a:pt x="123825" y="1647825"/>
                </a:lnTo>
                <a:lnTo>
                  <a:pt x="1186451" y="1647825"/>
                </a:lnTo>
                <a:lnTo>
                  <a:pt x="1186451" y="1771650"/>
                </a:lnTo>
                <a:lnTo>
                  <a:pt x="61913" y="1771650"/>
                </a:lnTo>
                <a:cubicBezTo>
                  <a:pt x="27719" y="1771650"/>
                  <a:pt x="0" y="1743932"/>
                  <a:pt x="0" y="1709738"/>
                </a:cubicBez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118" name="Arc 117">
            <a:extLst>
              <a:ext uri="{FF2B5EF4-FFF2-40B4-BE49-F238E27FC236}">
                <a16:creationId xmlns:a16="http://schemas.microsoft.com/office/drawing/2014/main" id="{C36A08F5-3B56-47C5-A371-9187BE56E1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39683" y="4203427"/>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Tree>
    <p:extLst>
      <p:ext uri="{BB962C8B-B14F-4D97-AF65-F5344CB8AC3E}">
        <p14:creationId xmlns:p14="http://schemas.microsoft.com/office/powerpoint/2010/main" val="253196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15A84C6-0EF7-FA4E-5ABB-CBC9A6D18264}"/>
            </a:ext>
          </a:extLst>
        </p:cNvPr>
        <p:cNvGrpSpPr/>
        <p:nvPr/>
      </p:nvGrpSpPr>
      <p:grpSpPr>
        <a:xfrm>
          <a:off x="0" y="0"/>
          <a:ext cx="0" cy="0"/>
          <a:chOff x="0" y="0"/>
          <a:chExt cx="0" cy="0"/>
        </a:xfrm>
      </p:grpSpPr>
      <p:sp useBgFill="1">
        <p:nvSpPr>
          <p:cNvPr id="76" name="Rectangle 75">
            <a:extLst>
              <a:ext uri="{FF2B5EF4-FFF2-40B4-BE49-F238E27FC236}">
                <a16:creationId xmlns:a16="http://schemas.microsoft.com/office/drawing/2014/main" id="{05C86A39-C458-8DFF-8BAE-D667FAE74D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sketch line">
            <a:extLst>
              <a:ext uri="{FF2B5EF4-FFF2-40B4-BE49-F238E27FC236}">
                <a16:creationId xmlns:a16="http://schemas.microsoft.com/office/drawing/2014/main" id="{D12E9F96-99C4-A7E7-BE19-50D4D7D9CE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B3243ABB-4755-CA73-F151-DDCAABC1ABA6}"/>
              </a:ext>
            </a:extLst>
          </p:cNvPr>
          <p:cNvSpPr txBox="1"/>
          <p:nvPr/>
        </p:nvSpPr>
        <p:spPr>
          <a:xfrm>
            <a:off x="643278" y="503343"/>
            <a:ext cx="3801873" cy="1768243"/>
          </a:xfrm>
          <a:prstGeom prst="rect">
            <a:avLst/>
          </a:prstGeom>
        </p:spPr>
        <p:txBody>
          <a:bodyPr vert="horz" lIns="91440" tIns="45720" rIns="91440" bIns="45720" rtlCol="0" anchor="ctr">
            <a:normAutofit/>
          </a:bodyPr>
          <a:lstStyle/>
          <a:p>
            <a:pPr marL="0" marR="0" defTabSz="914400">
              <a:lnSpc>
                <a:spcPct val="90000"/>
              </a:lnSpc>
              <a:spcBef>
                <a:spcPct val="0"/>
              </a:spcBef>
              <a:spcAft>
                <a:spcPts val="200"/>
              </a:spcAft>
            </a:pPr>
            <a:r>
              <a:rPr lang="en-US" sz="4000" b="1" dirty="0">
                <a:effectLst/>
                <a:latin typeface="+mj-lt"/>
                <a:ea typeface="+mj-ea"/>
                <a:cs typeface="+mj-cs"/>
              </a:rPr>
              <a:t>Query Response Agent</a:t>
            </a:r>
          </a:p>
        </p:txBody>
      </p:sp>
      <p:sp>
        <p:nvSpPr>
          <p:cNvPr id="3" name="TextBox 2">
            <a:extLst>
              <a:ext uri="{FF2B5EF4-FFF2-40B4-BE49-F238E27FC236}">
                <a16:creationId xmlns:a16="http://schemas.microsoft.com/office/drawing/2014/main" id="{5199957F-ADBA-6D46-2987-43B168156E6A}"/>
              </a:ext>
            </a:extLst>
          </p:cNvPr>
          <p:cNvSpPr txBox="1"/>
          <p:nvPr/>
        </p:nvSpPr>
        <p:spPr>
          <a:xfrm>
            <a:off x="643278" y="2492438"/>
            <a:ext cx="3371454" cy="1312657"/>
          </a:xfrm>
          <a:prstGeom prst="rect">
            <a:avLst/>
          </a:prstGeom>
        </p:spPr>
        <p:txBody>
          <a:bodyPr vert="horz" lIns="91440" tIns="45720" rIns="91440" bIns="45720" rtlCol="0" anchor="t">
            <a:normAutofit/>
          </a:bodyPr>
          <a:lstStyle/>
          <a:p>
            <a:pPr defTabSz="914400">
              <a:lnSpc>
                <a:spcPct val="90000"/>
              </a:lnSpc>
              <a:spcBef>
                <a:spcPts val="1000"/>
              </a:spcBef>
              <a:spcAft>
                <a:spcPts val="600"/>
              </a:spcAft>
            </a:pPr>
            <a:r>
              <a:rPr lang="en-US" sz="1400" dirty="0">
                <a:effectLst/>
              </a:rPr>
              <a:t>The agent successfully retrieves patient medical history from the knowledge graph. Example queries and responses are presented, showcasing the agent's ability to accurately extract diagnoses.</a:t>
            </a:r>
            <a:endParaRPr lang="en-US" sz="1400" dirty="0"/>
          </a:p>
        </p:txBody>
      </p:sp>
      <p:sp>
        <p:nvSpPr>
          <p:cNvPr id="5" name="TextBox 4">
            <a:extLst>
              <a:ext uri="{FF2B5EF4-FFF2-40B4-BE49-F238E27FC236}">
                <a16:creationId xmlns:a16="http://schemas.microsoft.com/office/drawing/2014/main" id="{BD639DD3-8463-3679-06D2-FF2CFA30B43F}"/>
              </a:ext>
            </a:extLst>
          </p:cNvPr>
          <p:cNvSpPr txBox="1"/>
          <p:nvPr/>
        </p:nvSpPr>
        <p:spPr>
          <a:xfrm>
            <a:off x="5483691" y="1767840"/>
            <a:ext cx="5742089" cy="2779776"/>
          </a:xfrm>
          <a:prstGeom prst="rect">
            <a:avLst/>
          </a:prstGeom>
        </p:spPr>
        <p:txBody>
          <a:bodyPr vert="horz" lIns="91440" tIns="45720" rIns="91440" bIns="45720" rtlCol="0">
            <a:noAutofit/>
          </a:bodyPr>
          <a:lstStyle/>
          <a:p>
            <a:pPr marR="0" defTabSz="914400">
              <a:lnSpc>
                <a:spcPct val="90000"/>
              </a:lnSpc>
              <a:spcBef>
                <a:spcPts val="1000"/>
              </a:spcBef>
              <a:spcAft>
                <a:spcPts val="200"/>
              </a:spcAft>
            </a:pPr>
            <a:r>
              <a:rPr lang="en-US" sz="1400" b="1" kern="1200" dirty="0">
                <a:solidFill>
                  <a:schemeClr val="tx1"/>
                </a:solidFill>
                <a:effectLst/>
              </a:rPr>
              <a:t>Example:</a:t>
            </a:r>
          </a:p>
          <a:p>
            <a:pPr marR="0" defTabSz="914400">
              <a:lnSpc>
                <a:spcPct val="90000"/>
              </a:lnSpc>
              <a:spcBef>
                <a:spcPts val="1000"/>
              </a:spcBef>
              <a:spcAft>
                <a:spcPts val="200"/>
              </a:spcAft>
            </a:pPr>
            <a:r>
              <a:rPr lang="en-US" sz="1400" b="1" kern="1200" dirty="0">
                <a:solidFill>
                  <a:schemeClr val="tx1"/>
                </a:solidFill>
                <a:effectLst/>
              </a:rPr>
              <a:t>Patient ID</a:t>
            </a:r>
            <a:r>
              <a:rPr lang="en-US" sz="1400" b="0" kern="1200" dirty="0">
                <a:solidFill>
                  <a:schemeClr val="tx1"/>
                </a:solidFill>
                <a:effectLst/>
              </a:rPr>
              <a:t>: 87858</a:t>
            </a:r>
            <a:endParaRPr lang="en-US" sz="1400" b="1" kern="1200" dirty="0">
              <a:solidFill>
                <a:schemeClr val="tx1"/>
              </a:solidFill>
              <a:effectLst/>
            </a:endParaRPr>
          </a:p>
          <a:p>
            <a:pPr marR="0" defTabSz="914400">
              <a:lnSpc>
                <a:spcPct val="90000"/>
              </a:lnSpc>
              <a:spcBef>
                <a:spcPts val="1000"/>
              </a:spcBef>
              <a:spcAft>
                <a:spcPts val="200"/>
              </a:spcAft>
            </a:pPr>
            <a:r>
              <a:rPr lang="en-US" sz="1400" b="1" kern="1200" dirty="0">
                <a:solidFill>
                  <a:schemeClr val="tx1"/>
                </a:solidFill>
                <a:effectLst/>
              </a:rPr>
              <a:t>Query</a:t>
            </a:r>
            <a:r>
              <a:rPr lang="en-US" sz="1400" b="0" kern="1200" dirty="0">
                <a:solidFill>
                  <a:schemeClr val="tx1"/>
                </a:solidFill>
                <a:effectLst/>
              </a:rPr>
              <a:t>: What are the patient's diagnoses and risks?</a:t>
            </a:r>
            <a:endParaRPr lang="en-US" sz="1400" b="1" kern="1200" dirty="0">
              <a:solidFill>
                <a:schemeClr val="tx1"/>
              </a:solidFill>
              <a:effectLst/>
            </a:endParaRPr>
          </a:p>
          <a:p>
            <a:pPr defTabSz="914400">
              <a:lnSpc>
                <a:spcPct val="90000"/>
              </a:lnSpc>
              <a:spcBef>
                <a:spcPts val="1000"/>
              </a:spcBef>
            </a:pPr>
            <a:r>
              <a:rPr lang="en-US" sz="1400" b="1" kern="1200" dirty="0">
                <a:solidFill>
                  <a:schemeClr val="tx1"/>
                </a:solidFill>
                <a:effectLst/>
              </a:rPr>
              <a:t>Response</a:t>
            </a:r>
            <a:r>
              <a:rPr lang="en-US" sz="1400" kern="1200" dirty="0">
                <a:solidFill>
                  <a:schemeClr val="tx1"/>
                </a:solidFill>
                <a:effectLst/>
              </a:rPr>
              <a:t>: The patient's diagnoses include cardiac arrest, which could be characterized as a sudden and unexpected loss of heart function.  Cardiac arrest is a life-threatening condition that requires immediate medical attention. The patient is at risk of serious complications, including death, if the condition is not treated promptly. </a:t>
            </a:r>
            <a:endParaRPr lang="en-US" sz="1400" kern="1200" dirty="0">
              <a:solidFill>
                <a:schemeClr val="tx1"/>
              </a:solidFill>
            </a:endParaRPr>
          </a:p>
        </p:txBody>
      </p:sp>
    </p:spTree>
    <p:extLst>
      <p:ext uri="{BB962C8B-B14F-4D97-AF65-F5344CB8AC3E}">
        <p14:creationId xmlns:p14="http://schemas.microsoft.com/office/powerpoint/2010/main" val="2289282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8D386F5-8A14-4187-EF90-4E9A38DE3B2B}"/>
            </a:ext>
          </a:extLst>
        </p:cNvPr>
        <p:cNvGrpSpPr/>
        <p:nvPr/>
      </p:nvGrpSpPr>
      <p:grpSpPr>
        <a:xfrm>
          <a:off x="0" y="0"/>
          <a:ext cx="0" cy="0"/>
          <a:chOff x="0" y="0"/>
          <a:chExt cx="0" cy="0"/>
        </a:xfrm>
      </p:grpSpPr>
      <p:sp useBgFill="1">
        <p:nvSpPr>
          <p:cNvPr id="76" name="Rectangle 75">
            <a:extLst>
              <a:ext uri="{FF2B5EF4-FFF2-40B4-BE49-F238E27FC236}">
                <a16:creationId xmlns:a16="http://schemas.microsoft.com/office/drawing/2014/main" id="{E3235B96-8875-983D-B8A6-B846EC877A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sketch line">
            <a:extLst>
              <a:ext uri="{FF2B5EF4-FFF2-40B4-BE49-F238E27FC236}">
                <a16:creationId xmlns:a16="http://schemas.microsoft.com/office/drawing/2014/main" id="{2CD43A4B-431A-7C14-93E7-0D79B66631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0699E033-8543-3F4B-98A4-B4FCBDE1A061}"/>
              </a:ext>
            </a:extLst>
          </p:cNvPr>
          <p:cNvSpPr txBox="1"/>
          <p:nvPr/>
        </p:nvSpPr>
        <p:spPr>
          <a:xfrm>
            <a:off x="643278" y="503343"/>
            <a:ext cx="3801873" cy="1768243"/>
          </a:xfrm>
          <a:prstGeom prst="rect">
            <a:avLst/>
          </a:prstGeom>
        </p:spPr>
        <p:txBody>
          <a:bodyPr vert="horz" lIns="91440" tIns="45720" rIns="91440" bIns="45720" rtlCol="0" anchor="ctr">
            <a:normAutofit/>
          </a:bodyPr>
          <a:lstStyle/>
          <a:p>
            <a:pPr marL="0" marR="0" defTabSz="914400">
              <a:lnSpc>
                <a:spcPct val="90000"/>
              </a:lnSpc>
              <a:spcBef>
                <a:spcPct val="0"/>
              </a:spcBef>
              <a:spcAft>
                <a:spcPts val="200"/>
              </a:spcAft>
            </a:pPr>
            <a:r>
              <a:rPr lang="en-US" sz="4000" dirty="0">
                <a:effectLst/>
                <a:ea typeface="Times New Roman" panose="02020603050405020304" pitchFamily="18" charset="0"/>
              </a:rPr>
              <a:t>Risk Assessment Agent</a:t>
            </a:r>
            <a:r>
              <a:rPr lang="en-US" sz="4000" dirty="0">
                <a:effectLst/>
              </a:rPr>
              <a:t> </a:t>
            </a:r>
            <a:endParaRPr lang="en-US" sz="4000" b="1" dirty="0">
              <a:effectLst/>
              <a:ea typeface="+mj-ea"/>
              <a:cs typeface="+mj-cs"/>
            </a:endParaRPr>
          </a:p>
        </p:txBody>
      </p:sp>
      <p:sp>
        <p:nvSpPr>
          <p:cNvPr id="3" name="TextBox 2">
            <a:extLst>
              <a:ext uri="{FF2B5EF4-FFF2-40B4-BE49-F238E27FC236}">
                <a16:creationId xmlns:a16="http://schemas.microsoft.com/office/drawing/2014/main" id="{C94DA65B-0988-EC88-8C69-AE5465C1BDED}"/>
              </a:ext>
            </a:extLst>
          </p:cNvPr>
          <p:cNvSpPr txBox="1"/>
          <p:nvPr/>
        </p:nvSpPr>
        <p:spPr>
          <a:xfrm>
            <a:off x="643278" y="2492438"/>
            <a:ext cx="3371454" cy="1312657"/>
          </a:xfrm>
          <a:prstGeom prst="rect">
            <a:avLst/>
          </a:prstGeom>
        </p:spPr>
        <p:txBody>
          <a:bodyPr vert="horz" lIns="91440" tIns="45720" rIns="91440" bIns="45720" rtlCol="0" anchor="t">
            <a:normAutofit fontScale="85000" lnSpcReduction="10000"/>
          </a:bodyPr>
          <a:lstStyle/>
          <a:p>
            <a:pPr marL="0" marR="0" algn="just">
              <a:spcBef>
                <a:spcPts val="1100"/>
              </a:spcBef>
              <a:spcAft>
                <a:spcPts val="200"/>
              </a:spcAft>
            </a:pPr>
            <a:r>
              <a:rPr lang="en-US" sz="1800" b="0" dirty="0">
                <a:effectLst/>
                <a:ea typeface="Calibri" panose="020F0502020204030204" pitchFamily="34" charset="0"/>
              </a:rPr>
              <a:t>The Risk Assessment Agent identifies risks based on patient histories from the health dataset and the knowledge graph, which are then used to evaluate the patient's risk.</a:t>
            </a:r>
            <a:endParaRPr lang="en-US" sz="1800" b="1" dirty="0">
              <a:effectLst/>
              <a:ea typeface="Calibri" panose="020F0502020204030204" pitchFamily="34" charset="0"/>
            </a:endParaRPr>
          </a:p>
        </p:txBody>
      </p:sp>
      <p:sp>
        <p:nvSpPr>
          <p:cNvPr id="5" name="TextBox 4">
            <a:extLst>
              <a:ext uri="{FF2B5EF4-FFF2-40B4-BE49-F238E27FC236}">
                <a16:creationId xmlns:a16="http://schemas.microsoft.com/office/drawing/2014/main" id="{72B8383D-646C-C75F-A607-1001725078C3}"/>
              </a:ext>
            </a:extLst>
          </p:cNvPr>
          <p:cNvSpPr txBox="1"/>
          <p:nvPr/>
        </p:nvSpPr>
        <p:spPr>
          <a:xfrm>
            <a:off x="5483691" y="1767840"/>
            <a:ext cx="5742089" cy="2779776"/>
          </a:xfrm>
          <a:prstGeom prst="rect">
            <a:avLst/>
          </a:prstGeom>
        </p:spPr>
        <p:txBody>
          <a:bodyPr vert="horz" lIns="91440" tIns="45720" rIns="91440" bIns="45720" rtlCol="0">
            <a:noAutofit/>
          </a:bodyPr>
          <a:lstStyle/>
          <a:p>
            <a:pPr marL="0" marR="0" algn="just">
              <a:spcBef>
                <a:spcPts val="1100"/>
              </a:spcBef>
              <a:spcAft>
                <a:spcPts val="200"/>
              </a:spcAft>
            </a:pPr>
            <a:r>
              <a:rPr lang="en-US" sz="1400" b="1" dirty="0">
                <a:effectLst/>
                <a:ea typeface="Calibri" panose="020F0502020204030204" pitchFamily="34" charset="0"/>
              </a:rPr>
              <a:t>Risk Assessment Results:</a:t>
            </a:r>
          </a:p>
          <a:p>
            <a:pPr marL="0" marR="0" algn="just">
              <a:spcBef>
                <a:spcPts val="1100"/>
              </a:spcBef>
              <a:spcAft>
                <a:spcPts val="200"/>
              </a:spcAft>
            </a:pPr>
            <a:r>
              <a:rPr lang="en-US" sz="1400" b="1" dirty="0">
                <a:effectLst/>
                <a:ea typeface="Calibri" panose="020F0502020204030204" pitchFamily="34" charset="0"/>
              </a:rPr>
              <a:t>Death</a:t>
            </a:r>
            <a:r>
              <a:rPr lang="en-US" sz="1400" b="0" dirty="0">
                <a:effectLst/>
                <a:ea typeface="Calibri" panose="020F0502020204030204" pitchFamily="34" charset="0"/>
              </a:rPr>
              <a:t>: Cardiac arrest can lead to death if not treated promptly.</a:t>
            </a:r>
            <a:endParaRPr lang="en-US" sz="1400" b="1" dirty="0">
              <a:effectLst/>
              <a:ea typeface="Calibri" panose="020F0502020204030204" pitchFamily="34" charset="0"/>
            </a:endParaRPr>
          </a:p>
          <a:p>
            <a:pPr marL="0" marR="0" algn="just">
              <a:spcBef>
                <a:spcPts val="1100"/>
              </a:spcBef>
              <a:spcAft>
                <a:spcPts val="200"/>
              </a:spcAft>
            </a:pPr>
            <a:r>
              <a:rPr lang="en-US" sz="1400" b="1" dirty="0">
                <a:effectLst/>
                <a:ea typeface="Calibri" panose="020F0502020204030204" pitchFamily="34" charset="0"/>
              </a:rPr>
              <a:t>Brain damage</a:t>
            </a:r>
            <a:r>
              <a:rPr lang="en-US" sz="1400" b="0" dirty="0">
                <a:effectLst/>
                <a:ea typeface="Calibri" panose="020F0502020204030204" pitchFamily="34" charset="0"/>
              </a:rPr>
              <a:t>: If the brain is deprived of oxygen during cardiac arrest, it can cause irreversible brain damage.</a:t>
            </a:r>
            <a:endParaRPr lang="en-US" sz="1400" b="1" dirty="0">
              <a:effectLst/>
              <a:ea typeface="Calibri" panose="020F0502020204030204" pitchFamily="34" charset="0"/>
            </a:endParaRPr>
          </a:p>
          <a:p>
            <a:pPr marL="0" marR="0" algn="just">
              <a:spcBef>
                <a:spcPts val="1100"/>
              </a:spcBef>
              <a:spcAft>
                <a:spcPts val="200"/>
              </a:spcAft>
            </a:pPr>
            <a:r>
              <a:rPr lang="en-US" sz="1400" b="1" dirty="0">
                <a:effectLst/>
                <a:ea typeface="Calibri" panose="020F0502020204030204" pitchFamily="34" charset="0"/>
              </a:rPr>
              <a:t>Organ damage</a:t>
            </a:r>
            <a:r>
              <a:rPr lang="en-US" sz="1400" b="0" dirty="0">
                <a:effectLst/>
                <a:ea typeface="Calibri" panose="020F0502020204030204" pitchFamily="34" charset="0"/>
              </a:rPr>
              <a:t>: Other organs, such as the kidneys, liver, and heart, can also be damaged if they are deprived of oxygen during cardiac arrest.</a:t>
            </a:r>
            <a:endParaRPr lang="en-US" sz="1400" b="1" dirty="0">
              <a:effectLst/>
              <a:ea typeface="Calibri" panose="020F0502020204030204" pitchFamily="34" charset="0"/>
            </a:endParaRPr>
          </a:p>
          <a:p>
            <a:endParaRPr lang="en-US" sz="1400" b="1" dirty="0">
              <a:effectLst/>
              <a:ea typeface="Times New Roman" panose="02020603050405020304" pitchFamily="18" charset="0"/>
            </a:endParaRPr>
          </a:p>
          <a:p>
            <a:r>
              <a:rPr lang="en-US" sz="1400" b="1" dirty="0">
                <a:effectLst/>
                <a:ea typeface="Times New Roman" panose="02020603050405020304" pitchFamily="18" charset="0"/>
              </a:rPr>
              <a:t>Long-term disability: </a:t>
            </a:r>
            <a:r>
              <a:rPr lang="en-US" sz="1400" dirty="0">
                <a:effectLst/>
                <a:ea typeface="Times New Roman" panose="02020603050405020304" pitchFamily="18" charset="0"/>
              </a:rPr>
              <a:t>Cardiac arrest survivors may experience long-term disabilities, such as cognitive impairment, difficulty walking or speaking, and chronic fatigue.</a:t>
            </a:r>
            <a:r>
              <a:rPr lang="en-US" sz="1400" dirty="0">
                <a:effectLst/>
              </a:rPr>
              <a:t> </a:t>
            </a:r>
            <a:endParaRPr lang="en-US" sz="1400" kern="1200" dirty="0">
              <a:solidFill>
                <a:schemeClr val="tx1"/>
              </a:solidFill>
            </a:endParaRPr>
          </a:p>
        </p:txBody>
      </p:sp>
    </p:spTree>
    <p:extLst>
      <p:ext uri="{BB962C8B-B14F-4D97-AF65-F5344CB8AC3E}">
        <p14:creationId xmlns:p14="http://schemas.microsoft.com/office/powerpoint/2010/main" val="3602809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A3858BA-F0EE-D92B-148F-084583D220B4}"/>
            </a:ext>
          </a:extLst>
        </p:cNvPr>
        <p:cNvGrpSpPr/>
        <p:nvPr/>
      </p:nvGrpSpPr>
      <p:grpSpPr>
        <a:xfrm>
          <a:off x="0" y="0"/>
          <a:ext cx="0" cy="0"/>
          <a:chOff x="0" y="0"/>
          <a:chExt cx="0" cy="0"/>
        </a:xfrm>
      </p:grpSpPr>
      <p:sp useBgFill="1">
        <p:nvSpPr>
          <p:cNvPr id="85" name="Rectangle 84">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EC49C48C-4B7C-2022-CF1E-45EAB2EBCCF8}"/>
              </a:ext>
            </a:extLst>
          </p:cNvPr>
          <p:cNvSpPr txBox="1"/>
          <p:nvPr/>
        </p:nvSpPr>
        <p:spPr>
          <a:xfrm>
            <a:off x="638882" y="2613325"/>
            <a:ext cx="3571810" cy="1599384"/>
          </a:xfrm>
          <a:prstGeom prst="rect">
            <a:avLst/>
          </a:prstGeom>
        </p:spPr>
        <p:txBody>
          <a:bodyPr vert="horz" lIns="91440" tIns="45720" rIns="91440" bIns="45720" rtlCol="0" anchor="b">
            <a:normAutofit/>
          </a:bodyPr>
          <a:lstStyle/>
          <a:p>
            <a:pPr marL="0" marR="0" defTabSz="914400">
              <a:lnSpc>
                <a:spcPct val="90000"/>
              </a:lnSpc>
              <a:spcBef>
                <a:spcPct val="0"/>
              </a:spcBef>
              <a:spcAft>
                <a:spcPts val="200"/>
              </a:spcAft>
            </a:pPr>
            <a:r>
              <a:rPr lang="en-US" sz="4800" kern="1200" dirty="0">
                <a:solidFill>
                  <a:schemeClr val="tx1"/>
                </a:solidFill>
                <a:effectLst/>
                <a:latin typeface="+mj-lt"/>
                <a:ea typeface="+mj-ea"/>
                <a:cs typeface="+mj-cs"/>
              </a:rPr>
              <a:t>Recommendation Agent </a:t>
            </a:r>
            <a:endParaRPr lang="en-US" sz="4800" b="1" kern="1200" dirty="0">
              <a:solidFill>
                <a:schemeClr val="tx1"/>
              </a:solidFill>
              <a:effectLst/>
              <a:latin typeface="+mj-lt"/>
              <a:ea typeface="+mj-ea"/>
              <a:cs typeface="+mj-cs"/>
            </a:endParaRPr>
          </a:p>
        </p:txBody>
      </p:sp>
      <p:sp>
        <p:nvSpPr>
          <p:cNvPr id="5" name="TextBox 4">
            <a:extLst>
              <a:ext uri="{FF2B5EF4-FFF2-40B4-BE49-F238E27FC236}">
                <a16:creationId xmlns:a16="http://schemas.microsoft.com/office/drawing/2014/main" id="{A8D931F3-AC72-C61B-B3A5-CC1D81D59406}"/>
              </a:ext>
            </a:extLst>
          </p:cNvPr>
          <p:cNvSpPr txBox="1"/>
          <p:nvPr/>
        </p:nvSpPr>
        <p:spPr>
          <a:xfrm>
            <a:off x="5092185" y="809881"/>
            <a:ext cx="5778250" cy="4754264"/>
          </a:xfrm>
          <a:prstGeom prst="rect">
            <a:avLst/>
          </a:prstGeom>
        </p:spPr>
        <p:txBody>
          <a:bodyPr vert="horz" lIns="91440" tIns="45720" rIns="91440" bIns="45720" rtlCol="0">
            <a:noAutofit/>
          </a:bodyPr>
          <a:lstStyle/>
          <a:p>
            <a:pPr marR="0" defTabSz="914400">
              <a:lnSpc>
                <a:spcPct val="90000"/>
              </a:lnSpc>
              <a:spcBef>
                <a:spcPts val="1000"/>
              </a:spcBef>
              <a:spcAft>
                <a:spcPts val="600"/>
              </a:spcAft>
            </a:pPr>
            <a:r>
              <a:rPr lang="en-US" sz="1200" b="1" kern="1200" dirty="0">
                <a:solidFill>
                  <a:schemeClr val="tx1"/>
                </a:solidFill>
                <a:effectLst/>
                <a:latin typeface="+mn-lt"/>
                <a:ea typeface="+mn-ea"/>
                <a:cs typeface="+mn-cs"/>
              </a:rPr>
              <a:t>Example:</a:t>
            </a:r>
            <a:endParaRPr lang="en-US" sz="1200" kern="1200" dirty="0">
              <a:solidFill>
                <a:schemeClr val="tx1"/>
              </a:solidFill>
              <a:effectLst/>
              <a:latin typeface="+mn-lt"/>
              <a:ea typeface="+mn-ea"/>
              <a:cs typeface="+mn-cs"/>
            </a:endParaRPr>
          </a:p>
          <a:p>
            <a:pPr marR="0" defTabSz="914400">
              <a:lnSpc>
                <a:spcPct val="90000"/>
              </a:lnSpc>
              <a:spcBef>
                <a:spcPts val="1000"/>
              </a:spcBef>
              <a:spcAft>
                <a:spcPts val="600"/>
              </a:spcAft>
            </a:pPr>
            <a:r>
              <a:rPr lang="en-US" sz="1200" kern="1200" dirty="0">
                <a:solidFill>
                  <a:schemeClr val="tx1"/>
                </a:solidFill>
                <a:effectLst/>
                <a:latin typeface="+mn-lt"/>
                <a:ea typeface="+mn-ea"/>
                <a:cs typeface="+mn-cs"/>
              </a:rPr>
              <a:t>Preventive Measures and Recommendations:</a:t>
            </a:r>
          </a:p>
          <a:p>
            <a:pPr marR="0" defTabSz="914400">
              <a:lnSpc>
                <a:spcPct val="90000"/>
              </a:lnSpc>
              <a:spcBef>
                <a:spcPts val="1000"/>
              </a:spcBef>
              <a:spcAft>
                <a:spcPts val="600"/>
              </a:spcAft>
            </a:pPr>
            <a:r>
              <a:rPr lang="en-US" sz="1200" kern="1200" dirty="0">
                <a:solidFill>
                  <a:schemeClr val="tx1"/>
                </a:solidFill>
                <a:effectLst/>
                <a:latin typeface="+mn-lt"/>
                <a:ea typeface="+mn-ea"/>
                <a:cs typeface="+mn-cs"/>
              </a:rPr>
              <a:t>CPR Certification: Take a CPR class to learn how to perform life-saving measures in case of cardiac arrest.</a:t>
            </a:r>
          </a:p>
          <a:p>
            <a:pPr marR="0" defTabSz="914400">
              <a:lnSpc>
                <a:spcPct val="90000"/>
              </a:lnSpc>
              <a:spcBef>
                <a:spcPts val="1000"/>
              </a:spcBef>
              <a:spcAft>
                <a:spcPts val="600"/>
              </a:spcAft>
            </a:pPr>
            <a:r>
              <a:rPr lang="en-US" sz="1200" kern="1200" dirty="0">
                <a:solidFill>
                  <a:schemeClr val="tx1"/>
                </a:solidFill>
                <a:effectLst/>
                <a:latin typeface="+mn-lt"/>
                <a:ea typeface="+mn-ea"/>
                <a:cs typeface="+mn-cs"/>
              </a:rPr>
              <a:t>AED Availability: Ensure that AEDs (automated external defibrillators) are readily accessible in public spaces and workplaces.</a:t>
            </a:r>
          </a:p>
          <a:p>
            <a:pPr marR="0" defTabSz="914400">
              <a:lnSpc>
                <a:spcPct val="90000"/>
              </a:lnSpc>
              <a:spcBef>
                <a:spcPts val="1000"/>
              </a:spcBef>
              <a:spcAft>
                <a:spcPts val="600"/>
              </a:spcAft>
            </a:pPr>
            <a:r>
              <a:rPr lang="en-US" sz="1200" kern="1200" dirty="0">
                <a:solidFill>
                  <a:schemeClr val="tx1"/>
                </a:solidFill>
                <a:effectLst/>
                <a:latin typeface="+mn-lt"/>
                <a:ea typeface="+mn-ea"/>
                <a:cs typeface="+mn-cs"/>
              </a:rPr>
              <a:t>Regular Check-ups: Schedule regular check-ups with a healthcare provider to monitor heart health and identify any risks.</a:t>
            </a:r>
          </a:p>
          <a:p>
            <a:pPr marR="0" defTabSz="914400">
              <a:lnSpc>
                <a:spcPct val="90000"/>
              </a:lnSpc>
              <a:spcBef>
                <a:spcPts val="1000"/>
              </a:spcBef>
              <a:spcAft>
                <a:spcPts val="600"/>
              </a:spcAft>
            </a:pPr>
            <a:r>
              <a:rPr lang="en-US" sz="1200" kern="1200" dirty="0">
                <a:solidFill>
                  <a:schemeClr val="tx1"/>
                </a:solidFill>
                <a:effectLst/>
                <a:latin typeface="+mn-lt"/>
                <a:ea typeface="+mn-ea"/>
                <a:cs typeface="+mn-cs"/>
              </a:rPr>
              <a:t>Lifestyle Modifications: Adopt a healthy lifestyle that includes:</a:t>
            </a:r>
          </a:p>
          <a:p>
            <a:pPr marR="0" defTabSz="914400">
              <a:lnSpc>
                <a:spcPct val="90000"/>
              </a:lnSpc>
              <a:spcBef>
                <a:spcPts val="1000"/>
              </a:spcBef>
              <a:spcAft>
                <a:spcPts val="600"/>
              </a:spcAft>
            </a:pPr>
            <a:r>
              <a:rPr lang="en-US" sz="1200" kern="1200" dirty="0">
                <a:solidFill>
                  <a:schemeClr val="tx1"/>
                </a:solidFill>
                <a:effectLst/>
                <a:latin typeface="+mn-lt"/>
                <a:ea typeface="+mn-ea"/>
                <a:cs typeface="+mn-cs"/>
              </a:rPr>
              <a:t>     Regular exercise</a:t>
            </a:r>
          </a:p>
          <a:p>
            <a:pPr marR="0" defTabSz="914400">
              <a:lnSpc>
                <a:spcPct val="90000"/>
              </a:lnSpc>
              <a:spcBef>
                <a:spcPts val="1000"/>
              </a:spcBef>
              <a:spcAft>
                <a:spcPts val="600"/>
              </a:spcAft>
            </a:pPr>
            <a:r>
              <a:rPr lang="en-US" sz="1200" kern="1200" dirty="0">
                <a:solidFill>
                  <a:schemeClr val="tx1"/>
                </a:solidFill>
                <a:effectLst/>
                <a:latin typeface="+mn-lt"/>
                <a:ea typeface="+mn-ea"/>
                <a:cs typeface="+mn-cs"/>
              </a:rPr>
              <a:t>     Healthy diet</a:t>
            </a:r>
          </a:p>
          <a:p>
            <a:pPr marR="0" defTabSz="914400">
              <a:lnSpc>
                <a:spcPct val="90000"/>
              </a:lnSpc>
              <a:spcBef>
                <a:spcPts val="1000"/>
              </a:spcBef>
              <a:spcAft>
                <a:spcPts val="600"/>
              </a:spcAft>
            </a:pPr>
            <a:r>
              <a:rPr lang="en-US" sz="1200" kern="1200" dirty="0">
                <a:solidFill>
                  <a:schemeClr val="tx1"/>
                </a:solidFill>
                <a:effectLst/>
                <a:latin typeface="+mn-lt"/>
                <a:ea typeface="+mn-ea"/>
                <a:cs typeface="+mn-cs"/>
              </a:rPr>
              <a:t>     Stress management</a:t>
            </a:r>
          </a:p>
          <a:p>
            <a:pPr marR="0" defTabSz="914400">
              <a:lnSpc>
                <a:spcPct val="90000"/>
              </a:lnSpc>
              <a:spcBef>
                <a:spcPts val="1000"/>
              </a:spcBef>
              <a:spcAft>
                <a:spcPts val="600"/>
              </a:spcAft>
            </a:pPr>
            <a:r>
              <a:rPr lang="en-US" sz="1200" kern="1200" dirty="0">
                <a:solidFill>
                  <a:schemeClr val="tx1"/>
                </a:solidFill>
                <a:effectLst/>
                <a:latin typeface="+mn-lt"/>
                <a:ea typeface="+mn-ea"/>
                <a:cs typeface="+mn-cs"/>
              </a:rPr>
              <a:t>     No smoking</a:t>
            </a:r>
          </a:p>
          <a:p>
            <a:pPr defTabSz="914400">
              <a:lnSpc>
                <a:spcPct val="90000"/>
              </a:lnSpc>
              <a:spcBef>
                <a:spcPts val="1000"/>
              </a:spcBef>
            </a:pPr>
            <a:r>
              <a:rPr lang="en-US" sz="1200" kern="1200" dirty="0">
                <a:solidFill>
                  <a:schemeClr val="tx1"/>
                </a:solidFill>
                <a:effectLst/>
                <a:latin typeface="+mn-lt"/>
                <a:ea typeface="+mn-ea"/>
                <a:cs typeface="+mn-cs"/>
              </a:rPr>
              <a:t>     Moderate alcohol consumption </a:t>
            </a:r>
            <a:endParaRPr lang="en-US" sz="1200" kern="1200" dirty="0">
              <a:solidFill>
                <a:schemeClr val="tx1"/>
              </a:solidFill>
              <a:latin typeface="+mn-lt"/>
              <a:ea typeface="+mn-ea"/>
              <a:cs typeface="+mn-cs"/>
            </a:endParaRPr>
          </a:p>
        </p:txBody>
      </p:sp>
      <p:sp>
        <p:nvSpPr>
          <p:cNvPr id="87"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2" name="Graphic 81" descr="Call center">
            <a:extLst>
              <a:ext uri="{FF2B5EF4-FFF2-40B4-BE49-F238E27FC236}">
                <a16:creationId xmlns:a16="http://schemas.microsoft.com/office/drawing/2014/main" id="{C531F92F-C59F-F291-4BFC-6CF8863E0CA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371982" y="3981061"/>
            <a:ext cx="2624069" cy="2624069"/>
          </a:xfrm>
          <a:prstGeom prst="rect">
            <a:avLst/>
          </a:prstGeom>
        </p:spPr>
      </p:pic>
      <p:sp>
        <p:nvSpPr>
          <p:cNvPr id="3" name="TextBox 2">
            <a:extLst>
              <a:ext uri="{FF2B5EF4-FFF2-40B4-BE49-F238E27FC236}">
                <a16:creationId xmlns:a16="http://schemas.microsoft.com/office/drawing/2014/main" id="{6CD2F0CC-42A0-F13B-E2F1-A156AA9AF6C4}"/>
              </a:ext>
            </a:extLst>
          </p:cNvPr>
          <p:cNvSpPr txBox="1"/>
          <p:nvPr/>
        </p:nvSpPr>
        <p:spPr>
          <a:xfrm>
            <a:off x="638882" y="4636766"/>
            <a:ext cx="3371454" cy="926343"/>
          </a:xfrm>
          <a:prstGeom prst="rect">
            <a:avLst/>
          </a:prstGeom>
        </p:spPr>
        <p:txBody>
          <a:bodyPr vert="horz" lIns="91440" tIns="45720" rIns="91440" bIns="45720" rtlCol="0" anchor="t">
            <a:normAutofit/>
          </a:bodyPr>
          <a:lstStyle/>
          <a:p>
            <a:pPr marL="0" marR="0" algn="just">
              <a:spcBef>
                <a:spcPts val="1100"/>
              </a:spcBef>
              <a:spcAft>
                <a:spcPts val="200"/>
              </a:spcAft>
            </a:pPr>
            <a:r>
              <a:rPr lang="en-US" sz="1400" dirty="0">
                <a:effectLst/>
                <a:ea typeface="Times New Roman" panose="02020603050405020304" pitchFamily="18" charset="0"/>
              </a:rPr>
              <a:t>The Recommendation Agent generates health recommendations based on assessed risks to improve patient care.</a:t>
            </a:r>
            <a:endParaRPr lang="en-US" sz="1400" b="1" dirty="0">
              <a:effectLst/>
              <a:ea typeface="Calibri" panose="020F0502020204030204" pitchFamily="34" charset="0"/>
            </a:endParaRPr>
          </a:p>
        </p:txBody>
      </p:sp>
    </p:spTree>
    <p:extLst>
      <p:ext uri="{BB962C8B-B14F-4D97-AF65-F5344CB8AC3E}">
        <p14:creationId xmlns:p14="http://schemas.microsoft.com/office/powerpoint/2010/main" val="2839596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A9DEF14-B1DE-0CF6-F6A9-0C17040A28D3}"/>
            </a:ext>
          </a:extLst>
        </p:cNvPr>
        <p:cNvGrpSpPr/>
        <p:nvPr/>
      </p:nvGrpSpPr>
      <p:grpSpPr>
        <a:xfrm>
          <a:off x="0" y="0"/>
          <a:ext cx="0" cy="0"/>
          <a:chOff x="0" y="0"/>
          <a:chExt cx="0" cy="0"/>
        </a:xfrm>
      </p:grpSpPr>
      <p:sp useBgFill="1">
        <p:nvSpPr>
          <p:cNvPr id="113" name="Rectangle 112">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FE948D0B-3C9B-1DA4-6B73-2938D4B560A9}"/>
              </a:ext>
            </a:extLst>
          </p:cNvPr>
          <p:cNvSpPr txBox="1"/>
          <p:nvPr/>
        </p:nvSpPr>
        <p:spPr>
          <a:xfrm>
            <a:off x="638881" y="1829167"/>
            <a:ext cx="4682663" cy="2383542"/>
          </a:xfrm>
          <a:prstGeom prst="rect">
            <a:avLst/>
          </a:prstGeom>
        </p:spPr>
        <p:txBody>
          <a:bodyPr vert="horz" lIns="91440" tIns="45720" rIns="91440" bIns="45720" rtlCol="0" anchor="b">
            <a:normAutofit/>
          </a:bodyPr>
          <a:lstStyle/>
          <a:p>
            <a:pPr marL="0" marR="0" defTabSz="914400">
              <a:lnSpc>
                <a:spcPct val="90000"/>
              </a:lnSpc>
              <a:spcBef>
                <a:spcPct val="0"/>
              </a:spcBef>
              <a:spcAft>
                <a:spcPts val="200"/>
              </a:spcAft>
            </a:pPr>
            <a:r>
              <a:rPr lang="en-US" sz="6600" kern="1200" dirty="0">
                <a:solidFill>
                  <a:schemeClr val="tx1"/>
                </a:solidFill>
                <a:effectLst/>
                <a:latin typeface="+mj-lt"/>
                <a:ea typeface="+mj-ea"/>
                <a:cs typeface="+mj-cs"/>
              </a:rPr>
              <a:t>Summarizing Text Agent</a:t>
            </a:r>
            <a:endParaRPr lang="en-US" sz="6600" b="1" kern="1200" dirty="0">
              <a:solidFill>
                <a:schemeClr val="tx1"/>
              </a:solidFill>
              <a:effectLst/>
              <a:latin typeface="+mj-lt"/>
              <a:ea typeface="+mj-ea"/>
              <a:cs typeface="+mj-cs"/>
            </a:endParaRPr>
          </a:p>
        </p:txBody>
      </p:sp>
      <p:sp>
        <p:nvSpPr>
          <p:cNvPr id="3" name="TextBox 2">
            <a:extLst>
              <a:ext uri="{FF2B5EF4-FFF2-40B4-BE49-F238E27FC236}">
                <a16:creationId xmlns:a16="http://schemas.microsoft.com/office/drawing/2014/main" id="{7E5880CD-AF2E-589A-03BE-7865366A7659}"/>
              </a:ext>
            </a:extLst>
          </p:cNvPr>
          <p:cNvSpPr txBox="1"/>
          <p:nvPr/>
        </p:nvSpPr>
        <p:spPr>
          <a:xfrm>
            <a:off x="638882" y="4631161"/>
            <a:ext cx="3571810" cy="1559327"/>
          </a:xfrm>
          <a:prstGeom prst="rect">
            <a:avLst/>
          </a:prstGeom>
        </p:spPr>
        <p:txBody>
          <a:bodyPr vert="horz" lIns="91440" tIns="45720" rIns="91440" bIns="45720" rtlCol="0">
            <a:normAutofit/>
          </a:bodyPr>
          <a:lstStyle/>
          <a:p>
            <a:pPr marR="0" defTabSz="914400">
              <a:lnSpc>
                <a:spcPct val="90000"/>
              </a:lnSpc>
              <a:spcBef>
                <a:spcPts val="1000"/>
              </a:spcBef>
              <a:spcAft>
                <a:spcPts val="200"/>
              </a:spcAft>
            </a:pPr>
            <a:r>
              <a:rPr lang="en-US" sz="1500" b="0" kern="1200" dirty="0">
                <a:solidFill>
                  <a:schemeClr val="tx1"/>
                </a:solidFill>
                <a:effectLst/>
                <a:latin typeface="+mn-lt"/>
                <a:ea typeface="+mn-ea"/>
                <a:cs typeface="+mn-cs"/>
              </a:rPr>
              <a:t>This agent is responsible for summarizing medical notes based on the discharge summary for easier comprehension.</a:t>
            </a:r>
            <a:endParaRPr lang="en-US" sz="1500" b="1" kern="1200" dirty="0">
              <a:solidFill>
                <a:schemeClr val="tx1"/>
              </a:solidFill>
              <a:effectLst/>
              <a:latin typeface="+mn-lt"/>
              <a:ea typeface="+mn-ea"/>
              <a:cs typeface="+mn-cs"/>
            </a:endParaRPr>
          </a:p>
        </p:txBody>
      </p:sp>
      <p:sp>
        <p:nvSpPr>
          <p:cNvPr id="115"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7C83EE6E-1595-C940-EEE0-D2E9B84FF075}"/>
              </a:ext>
            </a:extLst>
          </p:cNvPr>
          <p:cNvSpPr txBox="1"/>
          <p:nvPr/>
        </p:nvSpPr>
        <p:spPr>
          <a:xfrm>
            <a:off x="6870456" y="1646287"/>
            <a:ext cx="3834120" cy="2781268"/>
          </a:xfrm>
          <a:prstGeom prst="rect">
            <a:avLst/>
          </a:prstGeom>
        </p:spPr>
        <p:txBody>
          <a:bodyPr vert="horz" lIns="91440" tIns="45720" rIns="91440" bIns="45720" rtlCol="0">
            <a:noAutofit/>
          </a:bodyPr>
          <a:lstStyle/>
          <a:p>
            <a:pPr marR="0" defTabSz="914400">
              <a:lnSpc>
                <a:spcPct val="90000"/>
              </a:lnSpc>
              <a:spcBef>
                <a:spcPts val="1000"/>
              </a:spcBef>
              <a:spcAft>
                <a:spcPts val="600"/>
              </a:spcAft>
            </a:pPr>
            <a:r>
              <a:rPr lang="en-US" sz="1400" b="1" kern="1200" dirty="0">
                <a:solidFill>
                  <a:schemeClr val="tx1"/>
                </a:solidFill>
                <a:effectLst/>
                <a:latin typeface="+mn-lt"/>
                <a:ea typeface="+mn-ea"/>
                <a:cs typeface="+mn-cs"/>
              </a:rPr>
              <a:t>Example:</a:t>
            </a:r>
            <a:endParaRPr lang="en-US" sz="1400" kern="1200" dirty="0">
              <a:solidFill>
                <a:schemeClr val="tx1"/>
              </a:solidFill>
              <a:effectLst/>
              <a:latin typeface="+mn-lt"/>
              <a:ea typeface="+mn-ea"/>
              <a:cs typeface="+mn-cs"/>
            </a:endParaRPr>
          </a:p>
          <a:p>
            <a:pPr defTabSz="914400">
              <a:lnSpc>
                <a:spcPct val="90000"/>
              </a:lnSpc>
              <a:spcBef>
                <a:spcPts val="1000"/>
              </a:spcBef>
            </a:pPr>
            <a:r>
              <a:rPr lang="en-US" sz="1400" kern="1200" dirty="0">
                <a:solidFill>
                  <a:schemeClr val="tx1"/>
                </a:solidFill>
                <a:effectLst/>
                <a:latin typeface="+mn-lt"/>
                <a:ea typeface="+mn-ea"/>
                <a:cs typeface="+mn-cs"/>
              </a:rPr>
              <a:t>A female patient admitted on 2062-02-22 due to cardiac arrest passed away in the hospital on 2062-02-28. She was admitted through the Emergency Department after being referred from the clinic for premature admission. The patient was private insured and single. Her discharge location was deceased/expired. Several medications were administered during her stay, including Furosemide, Lorazepam, Morphine Sulfate, and Propofol </a:t>
            </a:r>
            <a:endParaRPr lang="en-US" sz="1400" kern="1200" dirty="0">
              <a:solidFill>
                <a:schemeClr val="tx1"/>
              </a:solidFill>
              <a:latin typeface="+mn-lt"/>
              <a:ea typeface="+mn-ea"/>
              <a:cs typeface="+mn-cs"/>
            </a:endParaRPr>
          </a:p>
        </p:txBody>
      </p:sp>
    </p:spTree>
    <p:extLst>
      <p:ext uri="{BB962C8B-B14F-4D97-AF65-F5344CB8AC3E}">
        <p14:creationId xmlns:p14="http://schemas.microsoft.com/office/powerpoint/2010/main" val="3681176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0480412-BD78-548F-78E9-657B3808FA4C}"/>
            </a:ext>
          </a:extLst>
        </p:cNvPr>
        <p:cNvGrpSpPr/>
        <p:nvPr/>
      </p:nvGrpSpPr>
      <p:grpSpPr>
        <a:xfrm>
          <a:off x="0" y="0"/>
          <a:ext cx="0" cy="0"/>
          <a:chOff x="0" y="0"/>
          <a:chExt cx="0" cy="0"/>
        </a:xfrm>
      </p:grpSpPr>
      <p:sp useBgFill="1">
        <p:nvSpPr>
          <p:cNvPr id="139" name="Rectangle 138">
            <a:extLst>
              <a:ext uri="{FF2B5EF4-FFF2-40B4-BE49-F238E27FC236}">
                <a16:creationId xmlns:a16="http://schemas.microsoft.com/office/drawing/2014/main" id="{2B577FF9-3543-4875-815D-3D87BD8A20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6" name="TextBox 5">
            <a:extLst>
              <a:ext uri="{FF2B5EF4-FFF2-40B4-BE49-F238E27FC236}">
                <a16:creationId xmlns:a16="http://schemas.microsoft.com/office/drawing/2014/main" id="{86744560-DEBE-CF3F-7643-7E81AF09C425}"/>
              </a:ext>
            </a:extLst>
          </p:cNvPr>
          <p:cNvSpPr txBox="1"/>
          <p:nvPr/>
        </p:nvSpPr>
        <p:spPr>
          <a:xfrm>
            <a:off x="874815" y="798703"/>
            <a:ext cx="5221185" cy="3072015"/>
          </a:xfrm>
          <a:prstGeom prst="rect">
            <a:avLst/>
          </a:prstGeom>
        </p:spPr>
        <p:txBody>
          <a:bodyPr vert="horz" lIns="91440" tIns="45720" rIns="91440" bIns="45720" rtlCol="0" anchor="b">
            <a:normAutofit/>
          </a:bodyPr>
          <a:lstStyle/>
          <a:p>
            <a:pPr algn="ctr" defTabSz="914400">
              <a:lnSpc>
                <a:spcPct val="90000"/>
              </a:lnSpc>
              <a:spcBef>
                <a:spcPct val="0"/>
              </a:spcBef>
              <a:spcAft>
                <a:spcPts val="600"/>
              </a:spcAft>
            </a:pPr>
            <a:r>
              <a:rPr lang="en-US" sz="6000" kern="1200" dirty="0">
                <a:solidFill>
                  <a:schemeClr val="tx1"/>
                </a:solidFill>
                <a:effectLst/>
                <a:latin typeface="+mj-lt"/>
                <a:ea typeface="+mj-ea"/>
                <a:cs typeface="+mj-cs"/>
              </a:rPr>
              <a:t>Evaluation</a:t>
            </a:r>
            <a:endParaRPr lang="en-US" sz="6000" kern="1200" dirty="0">
              <a:solidFill>
                <a:schemeClr val="tx1"/>
              </a:solidFill>
              <a:latin typeface="+mj-lt"/>
              <a:ea typeface="+mj-ea"/>
              <a:cs typeface="+mj-cs"/>
            </a:endParaRPr>
          </a:p>
        </p:txBody>
      </p:sp>
      <p:sp>
        <p:nvSpPr>
          <p:cNvPr id="141" name="Freeform: Shape 140">
            <a:extLst>
              <a:ext uri="{FF2B5EF4-FFF2-40B4-BE49-F238E27FC236}">
                <a16:creationId xmlns:a16="http://schemas.microsoft.com/office/drawing/2014/main" id="{F5569EEC-E12F-4856-B407-02B2813A4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04059" y="0"/>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endParaRPr lang="en-US"/>
          </a:p>
        </p:txBody>
      </p:sp>
      <p:sp>
        <p:nvSpPr>
          <p:cNvPr id="143" name="Freeform: Shape 142">
            <a:extLst>
              <a:ext uri="{FF2B5EF4-FFF2-40B4-BE49-F238E27FC236}">
                <a16:creationId xmlns:a16="http://schemas.microsoft.com/office/drawing/2014/main" id="{CF860788-3A6A-45A3-B3F1-06F1596656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67336" y="1"/>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22" name="Graphic 121" descr="Bar chart">
            <a:extLst>
              <a:ext uri="{FF2B5EF4-FFF2-40B4-BE49-F238E27FC236}">
                <a16:creationId xmlns:a16="http://schemas.microsoft.com/office/drawing/2014/main" id="{0A946817-EC5D-26C3-68B9-12F9CD80D08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093046" y="1209578"/>
            <a:ext cx="4055897" cy="4055897"/>
          </a:xfrm>
          <a:custGeom>
            <a:avLst/>
            <a:gdLst/>
            <a:ahLst/>
            <a:cxnLst/>
            <a:rect l="l" t="t" r="r" b="b"/>
            <a:pathLst>
              <a:path w="4579832" h="5347063">
                <a:moveTo>
                  <a:pt x="106985" y="0"/>
                </a:moveTo>
                <a:lnTo>
                  <a:pt x="4472847" y="0"/>
                </a:lnTo>
                <a:cubicBezTo>
                  <a:pt x="4531933" y="0"/>
                  <a:pt x="4579832" y="47899"/>
                  <a:pt x="4579832" y="106985"/>
                </a:cubicBezTo>
                <a:lnTo>
                  <a:pt x="4579832" y="5240078"/>
                </a:lnTo>
                <a:cubicBezTo>
                  <a:pt x="4579832" y="5299164"/>
                  <a:pt x="4531933" y="5347063"/>
                  <a:pt x="4472847" y="5347063"/>
                </a:cubicBezTo>
                <a:lnTo>
                  <a:pt x="106985" y="5347063"/>
                </a:lnTo>
                <a:cubicBezTo>
                  <a:pt x="47899" y="5347063"/>
                  <a:pt x="0" y="5299164"/>
                  <a:pt x="0" y="5240078"/>
                </a:cubicBezTo>
                <a:lnTo>
                  <a:pt x="0" y="106985"/>
                </a:lnTo>
                <a:cubicBezTo>
                  <a:pt x="0" y="47899"/>
                  <a:pt x="47899" y="0"/>
                  <a:pt x="106985" y="0"/>
                </a:cubicBezTo>
                <a:close/>
              </a:path>
            </a:pathLst>
          </a:custGeom>
        </p:spPr>
      </p:pic>
      <p:sp>
        <p:nvSpPr>
          <p:cNvPr id="145" name="Freeform: Shape 144">
            <a:extLst>
              <a:ext uri="{FF2B5EF4-FFF2-40B4-BE49-F238E27FC236}">
                <a16:creationId xmlns:a16="http://schemas.microsoft.com/office/drawing/2014/main" id="{DF1E3393-B852-4883-B778-ED35251129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032259" y="2916245"/>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2"/>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7" name="Freeform: Shape 146">
            <a:extLst>
              <a:ext uri="{FF2B5EF4-FFF2-40B4-BE49-F238E27FC236}">
                <a16:creationId xmlns:a16="http://schemas.microsoft.com/office/drawing/2014/main" id="{39853D09-4205-4CC7-83EB-288E886AC9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48440" y="5717906"/>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endParaRPr lang="en-US"/>
          </a:p>
        </p:txBody>
      </p:sp>
      <p:sp>
        <p:nvSpPr>
          <p:cNvPr id="149" name="Freeform: Shape 148">
            <a:extLst>
              <a:ext uri="{FF2B5EF4-FFF2-40B4-BE49-F238E27FC236}">
                <a16:creationId xmlns:a16="http://schemas.microsoft.com/office/drawing/2014/main" id="{0D040B79-3E73-4A31-840D-D6B9C9FDFC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47511" y="6258756"/>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1" name="Freeform: Shape 150">
            <a:extLst>
              <a:ext uri="{FF2B5EF4-FFF2-40B4-BE49-F238E27FC236}">
                <a16:creationId xmlns:a16="http://schemas.microsoft.com/office/drawing/2014/main" id="{156C6AE5-3F8B-42AC-9EA4-1B686A11E9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43820" y="5835650"/>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Tree>
    <p:extLst>
      <p:ext uri="{BB962C8B-B14F-4D97-AF65-F5344CB8AC3E}">
        <p14:creationId xmlns:p14="http://schemas.microsoft.com/office/powerpoint/2010/main" val="13660190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1450"/>
                            </p:stCondLst>
                            <p:childTnLst>
                              <p:par>
                                <p:cTn id="9" presetID="10" presetClass="entr" presetSubtype="0" fill="hold" nodeType="afterEffect">
                                  <p:stCondLst>
                                    <p:cond delay="0"/>
                                  </p:stCondLst>
                                  <p:iterate>
                                    <p:tmPct val="10000"/>
                                  </p:iterate>
                                  <p:childTnLst>
                                    <p:set>
                                      <p:cBhvr>
                                        <p:cTn id="10" dur="1" fill="hold">
                                          <p:stCondLst>
                                            <p:cond delay="0"/>
                                          </p:stCondLst>
                                        </p:cTn>
                                        <p:tgtEl>
                                          <p:spTgt spid="122"/>
                                        </p:tgtEl>
                                        <p:attrNameLst>
                                          <p:attrName>style.visibility</p:attrName>
                                        </p:attrNameLst>
                                      </p:cBhvr>
                                      <p:to>
                                        <p:strVal val="visible"/>
                                      </p:to>
                                    </p:set>
                                    <p:animEffect transition="in" filter="fade">
                                      <p:cBhvr>
                                        <p:cTn id="11" dur="700"/>
                                        <p:tgtEl>
                                          <p:spTgt spid="1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9131C5C-0DC8-5188-E232-D8F10D99329F}"/>
            </a:ext>
          </a:extLst>
        </p:cNvPr>
        <p:cNvGrpSpPr/>
        <p:nvPr/>
      </p:nvGrpSpPr>
      <p:grpSpPr>
        <a:xfrm>
          <a:off x="0" y="0"/>
          <a:ext cx="0" cy="0"/>
          <a:chOff x="0" y="0"/>
          <a:chExt cx="0" cy="0"/>
        </a:xfrm>
      </p:grpSpPr>
      <p:sp useBgFill="1">
        <p:nvSpPr>
          <p:cNvPr id="154" name="Rectangle 153">
            <a:extLst>
              <a:ext uri="{FF2B5EF4-FFF2-40B4-BE49-F238E27FC236}">
                <a16:creationId xmlns:a16="http://schemas.microsoft.com/office/drawing/2014/main" id="{2C9A9DA9-7DC8-488B-A882-123947B0F3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6" name="Rectangle 155">
            <a:extLst>
              <a:ext uri="{FF2B5EF4-FFF2-40B4-BE49-F238E27FC236}">
                <a16:creationId xmlns:a16="http://schemas.microsoft.com/office/drawing/2014/main" id="{57F6BDD4-E066-4008-8011-6CC31AEB45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9575" y="633619"/>
            <a:ext cx="4279383" cy="5495925"/>
          </a:xfrm>
          <a:prstGeom prst="rect">
            <a:avLst/>
          </a:prstGeom>
          <a:ln w="9525">
            <a:solidFill>
              <a:srgbClr val="DEDEDE"/>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85A13B05-094B-FF0B-1FE9-5392AABDA662}"/>
              </a:ext>
            </a:extLst>
          </p:cNvPr>
          <p:cNvSpPr txBox="1"/>
          <p:nvPr/>
        </p:nvSpPr>
        <p:spPr>
          <a:xfrm>
            <a:off x="841247" y="978619"/>
            <a:ext cx="3410712" cy="1106424"/>
          </a:xfrm>
          <a:prstGeom prst="rect">
            <a:avLst/>
          </a:prstGeom>
        </p:spPr>
        <p:txBody>
          <a:bodyPr vert="horz" lIns="91440" tIns="45720" rIns="91440" bIns="45720" rtlCol="0" anchor="ctr">
            <a:normAutofit/>
          </a:bodyPr>
          <a:lstStyle/>
          <a:p>
            <a:pPr marL="0" marR="0" defTabSz="914400">
              <a:lnSpc>
                <a:spcPct val="90000"/>
              </a:lnSpc>
              <a:spcBef>
                <a:spcPct val="0"/>
              </a:spcBef>
              <a:spcAft>
                <a:spcPts val="200"/>
              </a:spcAft>
            </a:pPr>
            <a:r>
              <a:rPr lang="en-US" sz="2800" b="1" kern="1200" dirty="0">
                <a:solidFill>
                  <a:schemeClr val="tx1"/>
                </a:solidFill>
                <a:effectLst/>
                <a:latin typeface="+mj-lt"/>
                <a:ea typeface="+mj-ea"/>
                <a:cs typeface="+mj-cs"/>
              </a:rPr>
              <a:t>Evaluation Response Quality</a:t>
            </a:r>
          </a:p>
        </p:txBody>
      </p:sp>
      <p:sp>
        <p:nvSpPr>
          <p:cNvPr id="158" name="Rectangle 157">
            <a:extLst>
              <a:ext uri="{FF2B5EF4-FFF2-40B4-BE49-F238E27FC236}">
                <a16:creationId xmlns:a16="http://schemas.microsoft.com/office/drawing/2014/main" id="{2711A8FB-68FC-45FC-B01E-38F809E2D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567" y="1171300"/>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60" name="Rectangle 159">
            <a:extLst>
              <a:ext uri="{FF2B5EF4-FFF2-40B4-BE49-F238E27FC236}">
                <a16:creationId xmlns:a16="http://schemas.microsoft.com/office/drawing/2014/main" id="{2A865FE3-5FC9-4049-87CF-30019C46C0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7459" y="2093976"/>
            <a:ext cx="3328416" cy="9144"/>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TextBox 4">
            <a:extLst>
              <a:ext uri="{FF2B5EF4-FFF2-40B4-BE49-F238E27FC236}">
                <a16:creationId xmlns:a16="http://schemas.microsoft.com/office/drawing/2014/main" id="{5A266D8C-3BA8-6F55-DC0C-918FB5760E61}"/>
              </a:ext>
            </a:extLst>
          </p:cNvPr>
          <p:cNvSpPr txBox="1"/>
          <p:nvPr/>
        </p:nvSpPr>
        <p:spPr>
          <a:xfrm>
            <a:off x="841248" y="2252870"/>
            <a:ext cx="3412219" cy="3560251"/>
          </a:xfrm>
          <a:prstGeom prst="rect">
            <a:avLst/>
          </a:prstGeom>
        </p:spPr>
        <p:txBody>
          <a:bodyPr vert="horz" lIns="91440" tIns="45720" rIns="91440" bIns="45720" rtlCol="0">
            <a:normAutofit/>
          </a:bodyPr>
          <a:lstStyle/>
          <a:p>
            <a:pPr defTabSz="914400">
              <a:lnSpc>
                <a:spcPct val="90000"/>
              </a:lnSpc>
            </a:pPr>
            <a:r>
              <a:rPr lang="en-US" sz="900" dirty="0">
                <a:effectLst/>
              </a:rPr>
              <a:t>The query responses are evaluated using BLEU, ROUGE, and METEOR evaluation metrics to assess the quality of generated text, such as translations or summaries, by comparing it to a reference. BLEU emphasizes precision by measuring word overlap, ROUGE prioritizes recall by evaluating how much relevant information is captured, and METEOR balances both precision and recall while incorporating word order and semantic alignment, often achieving a closer correlation with human evaluations than the other two metrics.</a:t>
            </a:r>
            <a:endParaRPr lang="en-US" sz="900" dirty="0"/>
          </a:p>
          <a:p>
            <a:pPr indent="-228600" defTabSz="914400">
              <a:lnSpc>
                <a:spcPct val="90000"/>
              </a:lnSpc>
              <a:buFont typeface="Arial" panose="020B0604020202020204" pitchFamily="34" charset="0"/>
              <a:buChar char="•"/>
            </a:pPr>
            <a:endParaRPr lang="en-US" sz="900" dirty="0"/>
          </a:p>
          <a:p>
            <a:pPr marL="342900" marR="0" lvl="0" indent="-228600" defTabSz="914400">
              <a:lnSpc>
                <a:spcPct val="90000"/>
              </a:lnSpc>
              <a:spcBef>
                <a:spcPts val="1100"/>
              </a:spcBef>
              <a:spcAft>
                <a:spcPts val="200"/>
              </a:spcAft>
              <a:buFont typeface="Arial" panose="020B0604020202020204" pitchFamily="34" charset="0"/>
              <a:buChar char="•"/>
            </a:pPr>
            <a:r>
              <a:rPr lang="en-US" sz="900" b="0" dirty="0">
                <a:effectLst/>
              </a:rPr>
              <a:t>AICare successfully identified critical health risks for patients with chronic illnesses such as acute kidney failure and severe sepsis.</a:t>
            </a:r>
            <a:endParaRPr lang="en-US" sz="900" b="1" dirty="0">
              <a:effectLst/>
            </a:endParaRPr>
          </a:p>
          <a:p>
            <a:pPr marL="342900" marR="0" lvl="0" indent="-228600" defTabSz="914400">
              <a:lnSpc>
                <a:spcPct val="90000"/>
              </a:lnSpc>
              <a:spcBef>
                <a:spcPts val="1100"/>
              </a:spcBef>
              <a:spcAft>
                <a:spcPts val="200"/>
              </a:spcAft>
              <a:buFont typeface="Arial" panose="020B0604020202020204" pitchFamily="34" charset="0"/>
              <a:buChar char="•"/>
            </a:pPr>
            <a:r>
              <a:rPr lang="en-US" sz="900" b="0" dirty="0">
                <a:effectLst/>
              </a:rPr>
              <a:t>Summarization Agent reduced the verbosity of clinical and improving readability for healthcare providers.</a:t>
            </a:r>
            <a:endParaRPr lang="en-US" sz="900" b="1" dirty="0">
              <a:effectLst/>
            </a:endParaRPr>
          </a:p>
          <a:p>
            <a:pPr marL="342900" marR="0" lvl="0" indent="-228600" defTabSz="914400">
              <a:lnSpc>
                <a:spcPct val="90000"/>
              </a:lnSpc>
              <a:spcBef>
                <a:spcPts val="1100"/>
              </a:spcBef>
              <a:spcAft>
                <a:spcPts val="200"/>
              </a:spcAft>
              <a:buFont typeface="Arial" panose="020B0604020202020204" pitchFamily="34" charset="0"/>
              <a:buChar char="•"/>
            </a:pPr>
            <a:r>
              <a:rPr lang="en-US" sz="900" b="0" dirty="0">
                <a:effectLst/>
              </a:rPr>
              <a:t>Query Response Agent achieved a better accuracy for patient-specific queries.</a:t>
            </a:r>
            <a:endParaRPr lang="en-US" sz="900" b="1" dirty="0">
              <a:effectLst/>
            </a:endParaRPr>
          </a:p>
          <a:p>
            <a:pPr indent="-228600" defTabSz="914400">
              <a:lnSpc>
                <a:spcPct val="90000"/>
              </a:lnSpc>
              <a:buFont typeface="Arial" panose="020B0604020202020204" pitchFamily="34" charset="0"/>
              <a:buChar char="•"/>
            </a:pPr>
            <a:endParaRPr lang="en-US" sz="900" dirty="0"/>
          </a:p>
        </p:txBody>
      </p:sp>
      <p:graphicFrame>
        <p:nvGraphicFramePr>
          <p:cNvPr id="20" name="Table 19">
            <a:extLst>
              <a:ext uri="{FF2B5EF4-FFF2-40B4-BE49-F238E27FC236}">
                <a16:creationId xmlns:a16="http://schemas.microsoft.com/office/drawing/2014/main" id="{5440E85E-0F5F-FE3C-BB83-1CA48B5DDE53}"/>
              </a:ext>
            </a:extLst>
          </p:cNvPr>
          <p:cNvGraphicFramePr>
            <a:graphicFrameLocks noGrp="1"/>
          </p:cNvGraphicFramePr>
          <p:nvPr>
            <p:extLst>
              <p:ext uri="{D42A27DB-BD31-4B8C-83A1-F6EECF244321}">
                <p14:modId xmlns:p14="http://schemas.microsoft.com/office/powerpoint/2010/main" val="55779878"/>
              </p:ext>
            </p:extLst>
          </p:nvPr>
        </p:nvGraphicFramePr>
        <p:xfrm>
          <a:off x="5112062" y="389615"/>
          <a:ext cx="6656833" cy="3664633"/>
        </p:xfrm>
        <a:graphic>
          <a:graphicData uri="http://schemas.openxmlformats.org/drawingml/2006/table">
            <a:tbl>
              <a:tblPr firstRow="1" firstCol="1" bandRow="1">
                <a:noFill/>
                <a:tableStyleId>{5C22544A-7EE6-4342-B048-85BDC9FD1C3A}</a:tableStyleId>
              </a:tblPr>
              <a:tblGrid>
                <a:gridCol w="1727149">
                  <a:extLst>
                    <a:ext uri="{9D8B030D-6E8A-4147-A177-3AD203B41FA5}">
                      <a16:colId xmlns:a16="http://schemas.microsoft.com/office/drawing/2014/main" val="2288372680"/>
                    </a:ext>
                  </a:extLst>
                </a:gridCol>
                <a:gridCol w="1365337">
                  <a:extLst>
                    <a:ext uri="{9D8B030D-6E8A-4147-A177-3AD203B41FA5}">
                      <a16:colId xmlns:a16="http://schemas.microsoft.com/office/drawing/2014/main" val="313999952"/>
                    </a:ext>
                  </a:extLst>
                </a:gridCol>
                <a:gridCol w="3564347">
                  <a:extLst>
                    <a:ext uri="{9D8B030D-6E8A-4147-A177-3AD203B41FA5}">
                      <a16:colId xmlns:a16="http://schemas.microsoft.com/office/drawing/2014/main" val="4224943488"/>
                    </a:ext>
                  </a:extLst>
                </a:gridCol>
              </a:tblGrid>
              <a:tr h="763584">
                <a:tc>
                  <a:txBody>
                    <a:bodyPr/>
                    <a:lstStyle/>
                    <a:p>
                      <a:pPr marL="0" marR="0" algn="r"/>
                      <a:r>
                        <a:rPr lang="en-US" sz="1600" b="1" dirty="0">
                          <a:solidFill>
                            <a:schemeClr val="tx1">
                              <a:lumMod val="75000"/>
                              <a:lumOff val="25000"/>
                            </a:schemeClr>
                          </a:solidFill>
                          <a:effectLst/>
                        </a:rPr>
                        <a:t>Metric</a:t>
                      </a:r>
                      <a:endParaRPr lang="en-US" sz="1600" b="1" dirty="0">
                        <a:solidFill>
                          <a:schemeClr val="tx1">
                            <a:lumMod val="75000"/>
                            <a:lumOff val="25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249753" marR="149852" marT="149852" marB="149852" anchor="b">
                    <a:lnL w="12700" cmpd="sng">
                      <a:noFill/>
                      <a:prstDash val="solid"/>
                    </a:lnL>
                    <a:lnR w="19050" cap="flat" cmpd="sng" algn="ctr">
                      <a:solidFill>
                        <a:srgbClr val="FFFFFF"/>
                      </a:solidFill>
                      <a:prstDash val="solid"/>
                    </a:lnR>
                    <a:lnT w="19050" cap="flat" cmpd="sng" algn="ctr">
                      <a:solidFill>
                        <a:srgbClr val="8F9A9D">
                          <a:alpha val="60000"/>
                        </a:srgbClr>
                      </a:solidFill>
                      <a:prstDash val="solid"/>
                    </a:lnT>
                    <a:lnB w="12700" cmpd="sng">
                      <a:noFill/>
                      <a:prstDash val="solid"/>
                    </a:lnB>
                    <a:noFill/>
                  </a:tcPr>
                </a:tc>
                <a:tc>
                  <a:txBody>
                    <a:bodyPr/>
                    <a:lstStyle/>
                    <a:p>
                      <a:pPr marL="0" marR="0" algn="r"/>
                      <a:r>
                        <a:rPr lang="en-US" sz="1600" b="1" dirty="0">
                          <a:solidFill>
                            <a:schemeClr val="tx1">
                              <a:lumMod val="75000"/>
                              <a:lumOff val="25000"/>
                            </a:schemeClr>
                          </a:solidFill>
                          <a:effectLst/>
                          <a:latin typeface="+mn-lt"/>
                          <a:ea typeface="Times New Roman" panose="02020603050405020304" pitchFamily="18" charset="0"/>
                          <a:cs typeface="Arial" panose="020B0604020202020204" pitchFamily="34" charset="0"/>
                        </a:rPr>
                        <a:t>Score</a:t>
                      </a:r>
                    </a:p>
                  </a:txBody>
                  <a:tcPr marL="249753" marR="149852" marT="149852" marB="149852" anchor="b">
                    <a:lnL w="19050" cap="flat" cmpd="sng" algn="ctr">
                      <a:solidFill>
                        <a:srgbClr val="FFFFFF"/>
                      </a:solidFill>
                      <a:prstDash val="solid"/>
                    </a:lnL>
                    <a:lnR w="12700" cmpd="sng">
                      <a:noFill/>
                      <a:prstDash val="solid"/>
                    </a:lnR>
                    <a:lnT w="19050" cap="flat" cmpd="sng" algn="ctr">
                      <a:solidFill>
                        <a:srgbClr val="8F9A9D">
                          <a:alpha val="60000"/>
                        </a:srgbClr>
                      </a:solidFill>
                      <a:prstDash val="solid"/>
                    </a:lnT>
                    <a:lnB w="12700" cmpd="sng">
                      <a:noFill/>
                      <a:prstDash val="solid"/>
                    </a:lnB>
                    <a:noFill/>
                  </a:tcPr>
                </a:tc>
                <a:tc>
                  <a:txBody>
                    <a:bodyPr/>
                    <a:lstStyle/>
                    <a:p>
                      <a:pPr marL="0" marR="0"/>
                      <a:r>
                        <a:rPr lang="en-US" sz="1600" b="1" dirty="0">
                          <a:solidFill>
                            <a:schemeClr val="tx1">
                              <a:lumMod val="75000"/>
                              <a:lumOff val="25000"/>
                            </a:schemeClr>
                          </a:solidFill>
                          <a:effectLst/>
                        </a:rPr>
                        <a:t>Score</a:t>
                      </a:r>
                    </a:p>
                    <a:p>
                      <a:pPr marL="0" marR="0"/>
                      <a:r>
                        <a:rPr lang="en-US" sz="1600" b="1" dirty="0">
                          <a:solidFill>
                            <a:schemeClr val="tx1">
                              <a:lumMod val="75000"/>
                              <a:lumOff val="25000"/>
                            </a:schemeClr>
                          </a:solidFill>
                          <a:effectLst/>
                        </a:rPr>
                        <a:t>Interpretation</a:t>
                      </a:r>
                      <a:endParaRPr lang="en-US" sz="1600" b="1" dirty="0">
                        <a:solidFill>
                          <a:schemeClr val="tx1">
                            <a:lumMod val="75000"/>
                            <a:lumOff val="25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249753" marR="149852" marT="149852" marB="149852" anchor="b">
                    <a:lnL w="12700" cmpd="sng">
                      <a:noFill/>
                      <a:prstDash val="solid"/>
                    </a:lnL>
                    <a:lnR w="12700" cmpd="sng">
                      <a:noFill/>
                      <a:prstDash val="solid"/>
                    </a:lnR>
                    <a:lnT w="19050" cap="flat" cmpd="sng" algn="ctr">
                      <a:solidFill>
                        <a:srgbClr val="8F9A9D">
                          <a:alpha val="60000"/>
                        </a:srgbClr>
                      </a:solidFill>
                      <a:prstDash val="solid"/>
                    </a:lnT>
                    <a:lnB w="12700" cmpd="sng">
                      <a:noFill/>
                      <a:prstDash val="solid"/>
                    </a:lnB>
                    <a:noFill/>
                  </a:tcPr>
                </a:tc>
                <a:extLst>
                  <a:ext uri="{0D108BD9-81ED-4DB2-BD59-A6C34878D82A}">
                    <a16:rowId xmlns:a16="http://schemas.microsoft.com/office/drawing/2014/main" val="926031361"/>
                  </a:ext>
                </a:extLst>
              </a:tr>
              <a:tr h="473583">
                <a:tc>
                  <a:txBody>
                    <a:bodyPr/>
                    <a:lstStyle/>
                    <a:p>
                      <a:pPr marL="0" marR="0" algn="r">
                        <a:spcBef>
                          <a:spcPts val="300"/>
                        </a:spcBef>
                      </a:pPr>
                      <a:r>
                        <a:rPr lang="en-US" sz="1500" b="1">
                          <a:solidFill>
                            <a:schemeClr val="tx1">
                              <a:lumMod val="75000"/>
                              <a:lumOff val="25000"/>
                            </a:schemeClr>
                          </a:solidFill>
                          <a:effectLst/>
                        </a:rPr>
                        <a:t>BLEU</a:t>
                      </a:r>
                    </a:p>
                  </a:txBody>
                  <a:tcPr marL="249753" marR="129872" marT="129872" marB="129872" anchor="b">
                    <a:lnL w="12700" cmpd="sng">
                      <a:noFill/>
                      <a:prstDash val="solid"/>
                    </a:lnL>
                    <a:lnR w="19050" cap="flat" cmpd="sng" algn="ctr">
                      <a:solidFill>
                        <a:srgbClr val="FFFFFF"/>
                      </a:solidFill>
                      <a:prstDash val="solid"/>
                    </a:lnR>
                    <a:lnT w="12700" cmpd="sng">
                      <a:noFill/>
                      <a:prstDash val="solid"/>
                    </a:lnT>
                    <a:lnB w="19050" cap="flat" cmpd="sng" algn="ctr">
                      <a:solidFill>
                        <a:srgbClr val="FFFFFF"/>
                      </a:solidFill>
                      <a:prstDash val="solid"/>
                    </a:lnB>
                    <a:solidFill>
                      <a:srgbClr val="B4BCBE">
                        <a:alpha val="20000"/>
                      </a:srgbClr>
                    </a:solidFill>
                  </a:tcPr>
                </a:tc>
                <a:tc>
                  <a:txBody>
                    <a:bodyPr/>
                    <a:lstStyle/>
                    <a:p>
                      <a:pPr marL="0" marR="0" lvl="0" indent="0" algn="r" defTabSz="914400" rtl="0" eaLnBrk="1" fontAlgn="auto" latinLnBrk="0" hangingPunct="1">
                        <a:lnSpc>
                          <a:spcPct val="100000"/>
                        </a:lnSpc>
                        <a:spcBef>
                          <a:spcPts val="300"/>
                        </a:spcBef>
                        <a:spcAft>
                          <a:spcPts val="0"/>
                        </a:spcAft>
                        <a:buClrTx/>
                        <a:buSzTx/>
                        <a:buFontTx/>
                        <a:buNone/>
                        <a:tabLst/>
                        <a:defRPr/>
                      </a:pPr>
                      <a:r>
                        <a:rPr lang="en-US" sz="1500" b="1" dirty="0">
                          <a:solidFill>
                            <a:schemeClr val="tx1">
                              <a:lumMod val="75000"/>
                              <a:lumOff val="25000"/>
                            </a:schemeClr>
                          </a:solidFill>
                          <a:effectLst/>
                        </a:rPr>
                        <a:t>0.91</a:t>
                      </a:r>
                    </a:p>
                  </a:txBody>
                  <a:tcPr marL="249753" marR="129872" marT="129872" marB="129872" anchor="b">
                    <a:lnL w="19050" cap="flat" cmpd="sng" algn="ctr">
                      <a:solidFill>
                        <a:srgbClr val="FFFFFF"/>
                      </a:solidFill>
                      <a:prstDash val="solid"/>
                    </a:lnL>
                    <a:lnR w="12700" cmpd="sng">
                      <a:noFill/>
                      <a:prstDash val="solid"/>
                    </a:lnR>
                    <a:lnT w="12700" cmpd="sng">
                      <a:noFill/>
                      <a:prstDash val="solid"/>
                    </a:lnT>
                    <a:lnB w="19050" cap="flat" cmpd="sng" algn="ctr">
                      <a:solidFill>
                        <a:srgbClr val="FFFFFF"/>
                      </a:solidFill>
                      <a:prstDash val="solid"/>
                    </a:lnB>
                    <a:solidFill>
                      <a:srgbClr val="B4BCBE">
                        <a:alpha val="34902"/>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b="1" dirty="0">
                          <a:solidFill>
                            <a:schemeClr val="tx1">
                              <a:lumMod val="75000"/>
                              <a:lumOff val="25000"/>
                            </a:schemeClr>
                          </a:solidFill>
                          <a:effectLst/>
                        </a:rPr>
                        <a:t>High precision and recall</a:t>
                      </a:r>
                      <a:endParaRPr lang="en-US" sz="1500" b="1" dirty="0">
                        <a:solidFill>
                          <a:schemeClr val="tx1">
                            <a:lumMod val="75000"/>
                            <a:lumOff val="25000"/>
                          </a:schemeClr>
                        </a:solidFill>
                        <a:effectLst/>
                        <a:latin typeface="Times New Roman" panose="02020603050405020304" pitchFamily="18" charset="0"/>
                        <a:ea typeface="Times New Roman" panose="02020603050405020304" pitchFamily="18" charset="0"/>
                      </a:endParaRPr>
                    </a:p>
                  </a:txBody>
                  <a:tcPr marL="249753" marR="129872" marT="129872" marB="129872">
                    <a:lnL w="12700" cmpd="sng">
                      <a:noFill/>
                      <a:prstDash val="solid"/>
                    </a:lnL>
                    <a:lnR w="12700" cmpd="sng">
                      <a:noFill/>
                      <a:prstDash val="solid"/>
                    </a:lnR>
                    <a:lnT w="12700" cmpd="sng">
                      <a:noFill/>
                      <a:prstDash val="solid"/>
                    </a:lnT>
                    <a:lnB w="19050" cap="flat" cmpd="sng" algn="ctr">
                      <a:solidFill>
                        <a:srgbClr val="FFFFFF"/>
                      </a:solidFill>
                      <a:prstDash val="solid"/>
                    </a:lnB>
                    <a:solidFill>
                      <a:srgbClr val="B4BCBE">
                        <a:alpha val="34902"/>
                      </a:srgbClr>
                    </a:solidFill>
                  </a:tcPr>
                </a:tc>
                <a:extLst>
                  <a:ext uri="{0D108BD9-81ED-4DB2-BD59-A6C34878D82A}">
                    <a16:rowId xmlns:a16="http://schemas.microsoft.com/office/drawing/2014/main" val="2990878123"/>
                  </a:ext>
                </a:extLst>
              </a:tr>
              <a:tr h="473583">
                <a:tc>
                  <a:txBody>
                    <a:bodyPr/>
                    <a:lstStyle/>
                    <a:p>
                      <a:pPr marL="0" marR="0" algn="r">
                        <a:spcBef>
                          <a:spcPts val="300"/>
                        </a:spcBef>
                      </a:pPr>
                      <a:r>
                        <a:rPr lang="en-US" sz="1500" b="1" dirty="0">
                          <a:solidFill>
                            <a:schemeClr val="tx1">
                              <a:lumMod val="75000"/>
                              <a:lumOff val="25000"/>
                            </a:schemeClr>
                          </a:solidFill>
                          <a:effectLst/>
                        </a:rPr>
                        <a:t>ROUGE-1</a:t>
                      </a:r>
                    </a:p>
                  </a:txBody>
                  <a:tcPr marL="249753" marR="129872" marT="129872" marB="129872" anchor="b">
                    <a:lnL w="12700" cmpd="sng">
                      <a:noFill/>
                      <a:prstDash val="solid"/>
                    </a:lnL>
                    <a:lnR w="19050" cap="flat" cmpd="sng" algn="ctr">
                      <a:solidFill>
                        <a:srgbClr val="FFFFFF"/>
                      </a:solidFill>
                      <a:prstDash val="solid"/>
                    </a:lnR>
                    <a:lnT w="19050" cap="flat" cmpd="sng" algn="ctr">
                      <a:solidFill>
                        <a:srgbClr val="FFFFFF"/>
                      </a:solidFill>
                      <a:prstDash val="solid"/>
                    </a:lnT>
                    <a:lnB w="19050" cap="flat" cmpd="sng" algn="ctr">
                      <a:solidFill>
                        <a:srgbClr val="FFFFFF"/>
                      </a:solidFill>
                      <a:prstDash val="solid"/>
                    </a:lnB>
                    <a:solidFill>
                      <a:srgbClr val="B4BCBE">
                        <a:alpha val="20000"/>
                      </a:srgbClr>
                    </a:solidFill>
                  </a:tcPr>
                </a:tc>
                <a:tc>
                  <a:txBody>
                    <a:bodyPr/>
                    <a:lstStyle/>
                    <a:p>
                      <a:pPr marL="0" marR="0" lvl="0" indent="0" algn="r" defTabSz="914400" rtl="0" eaLnBrk="1" fontAlgn="auto" latinLnBrk="0" hangingPunct="1">
                        <a:lnSpc>
                          <a:spcPct val="100000"/>
                        </a:lnSpc>
                        <a:spcBef>
                          <a:spcPts val="300"/>
                        </a:spcBef>
                        <a:spcAft>
                          <a:spcPts val="0"/>
                        </a:spcAft>
                        <a:buClrTx/>
                        <a:buSzTx/>
                        <a:buFontTx/>
                        <a:buNone/>
                        <a:tabLst/>
                        <a:defRPr/>
                      </a:pPr>
                      <a:r>
                        <a:rPr lang="en-US" sz="1500" b="1" dirty="0">
                          <a:solidFill>
                            <a:schemeClr val="tx1">
                              <a:lumMod val="75000"/>
                              <a:lumOff val="25000"/>
                            </a:schemeClr>
                          </a:solidFill>
                          <a:effectLst/>
                        </a:rPr>
                        <a:t>0.73</a:t>
                      </a:r>
                    </a:p>
                  </a:txBody>
                  <a:tcPr marL="249753" marR="129872" marT="129872" marB="129872" anchor="b">
                    <a:lnL w="19050" cap="flat" cmpd="sng" algn="ctr">
                      <a:solidFill>
                        <a:srgbClr val="FFFFFF"/>
                      </a:solidFill>
                      <a:prstDash val="solid"/>
                    </a:lnL>
                    <a:lnR w="12700" cmpd="sng">
                      <a:noFill/>
                      <a:prstDash val="solid"/>
                    </a:lnR>
                    <a:lnT w="19050" cap="flat" cmpd="sng" algn="ctr">
                      <a:solidFill>
                        <a:srgbClr val="FFFFFF"/>
                      </a:solidFill>
                      <a:prstDash val="solid"/>
                    </a:lnT>
                    <a:lnB w="19050" cap="flat" cmpd="sng" algn="ctr">
                      <a:solidFill>
                        <a:srgbClr val="FFFFFF"/>
                      </a:solidFill>
                      <a:prstDash val="solid"/>
                    </a:lnB>
                    <a:solidFill>
                      <a:srgbClr val="B4BCBE">
                        <a:alpha val="34902"/>
                      </a:srgbClr>
                    </a:solidFill>
                  </a:tcPr>
                </a:tc>
                <a:tc>
                  <a:txBody>
                    <a:bodyPr/>
                    <a:lstStyle/>
                    <a:p>
                      <a:r>
                        <a:rPr lang="en-US" sz="1500" b="1" dirty="0">
                          <a:solidFill>
                            <a:schemeClr val="tx1">
                              <a:lumMod val="75000"/>
                              <a:lumOff val="25000"/>
                            </a:schemeClr>
                          </a:solidFill>
                          <a:effectLst/>
                        </a:rPr>
                        <a:t>Strong overlap in unigrams</a:t>
                      </a:r>
                      <a:endParaRPr lang="en-US" sz="1500" dirty="0">
                        <a:solidFill>
                          <a:schemeClr val="tx1">
                            <a:lumMod val="75000"/>
                            <a:lumOff val="25000"/>
                          </a:schemeClr>
                        </a:solidFill>
                      </a:endParaRPr>
                    </a:p>
                  </a:txBody>
                  <a:tcPr marL="249753" marR="129872" marT="129872" marB="129872">
                    <a:lnL w="12700" cmpd="sng">
                      <a:noFill/>
                      <a:prstDash val="solid"/>
                    </a:lnL>
                    <a:lnR w="12700" cmpd="sng">
                      <a:noFill/>
                      <a:prstDash val="solid"/>
                    </a:lnR>
                    <a:lnT w="19050" cap="flat" cmpd="sng" algn="ctr">
                      <a:solidFill>
                        <a:srgbClr val="FFFFFF"/>
                      </a:solidFill>
                      <a:prstDash val="solid"/>
                    </a:lnT>
                    <a:lnB w="19050" cap="flat" cmpd="sng" algn="ctr">
                      <a:solidFill>
                        <a:srgbClr val="FFFFFF"/>
                      </a:solidFill>
                      <a:prstDash val="solid"/>
                    </a:lnB>
                    <a:solidFill>
                      <a:srgbClr val="B4BCBE">
                        <a:alpha val="34902"/>
                      </a:srgbClr>
                    </a:solidFill>
                  </a:tcPr>
                </a:tc>
                <a:extLst>
                  <a:ext uri="{0D108BD9-81ED-4DB2-BD59-A6C34878D82A}">
                    <a16:rowId xmlns:a16="http://schemas.microsoft.com/office/drawing/2014/main" val="2377814068"/>
                  </a:ext>
                </a:extLst>
              </a:tr>
              <a:tr h="473583">
                <a:tc>
                  <a:txBody>
                    <a:bodyPr/>
                    <a:lstStyle/>
                    <a:p>
                      <a:pPr marL="0" marR="0" algn="r">
                        <a:spcBef>
                          <a:spcPts val="300"/>
                        </a:spcBef>
                      </a:pPr>
                      <a:r>
                        <a:rPr lang="en-US" sz="1500" b="1">
                          <a:solidFill>
                            <a:schemeClr val="tx1">
                              <a:lumMod val="75000"/>
                              <a:lumOff val="25000"/>
                            </a:schemeClr>
                          </a:solidFill>
                          <a:effectLst/>
                        </a:rPr>
                        <a:t>ROUGE-2</a:t>
                      </a:r>
                    </a:p>
                  </a:txBody>
                  <a:tcPr marL="249753" marR="129872" marT="129872" marB="129872" anchor="b">
                    <a:lnL w="12700" cmpd="sng">
                      <a:noFill/>
                      <a:prstDash val="solid"/>
                    </a:lnL>
                    <a:lnR w="19050" cap="flat" cmpd="sng" algn="ctr">
                      <a:solidFill>
                        <a:srgbClr val="FFFFFF"/>
                      </a:solidFill>
                      <a:prstDash val="solid"/>
                    </a:lnR>
                    <a:lnT w="19050" cap="flat" cmpd="sng" algn="ctr">
                      <a:solidFill>
                        <a:srgbClr val="FFFFFF"/>
                      </a:solidFill>
                      <a:prstDash val="solid"/>
                    </a:lnT>
                    <a:lnB w="19050" cap="flat" cmpd="sng" algn="ctr">
                      <a:solidFill>
                        <a:srgbClr val="FFFFFF"/>
                      </a:solidFill>
                      <a:prstDash val="solid"/>
                    </a:lnB>
                    <a:solidFill>
                      <a:srgbClr val="B4BCBE">
                        <a:alpha val="20000"/>
                      </a:srgbClr>
                    </a:solidFill>
                  </a:tcPr>
                </a:tc>
                <a:tc>
                  <a:txBody>
                    <a:bodyPr/>
                    <a:lstStyle/>
                    <a:p>
                      <a:pPr marL="0" marR="0" lvl="0" indent="0" algn="r" defTabSz="914400" rtl="0" eaLnBrk="1" fontAlgn="auto" latinLnBrk="0" hangingPunct="1">
                        <a:lnSpc>
                          <a:spcPct val="100000"/>
                        </a:lnSpc>
                        <a:spcBef>
                          <a:spcPts val="300"/>
                        </a:spcBef>
                        <a:spcAft>
                          <a:spcPts val="0"/>
                        </a:spcAft>
                        <a:buClrTx/>
                        <a:buSzTx/>
                        <a:buFontTx/>
                        <a:buNone/>
                        <a:tabLst/>
                        <a:defRPr/>
                      </a:pPr>
                      <a:r>
                        <a:rPr lang="en-US" sz="1500" b="1" dirty="0">
                          <a:solidFill>
                            <a:schemeClr val="tx1">
                              <a:lumMod val="75000"/>
                              <a:lumOff val="25000"/>
                            </a:schemeClr>
                          </a:solidFill>
                          <a:effectLst/>
                        </a:rPr>
                        <a:t>0.82</a:t>
                      </a:r>
                    </a:p>
                  </a:txBody>
                  <a:tcPr marL="249753" marR="129872" marT="129872" marB="129872" anchor="b">
                    <a:lnL w="19050" cap="flat" cmpd="sng" algn="ctr">
                      <a:solidFill>
                        <a:srgbClr val="FFFFFF"/>
                      </a:solidFill>
                      <a:prstDash val="solid"/>
                    </a:lnL>
                    <a:lnR w="12700" cmpd="sng">
                      <a:noFill/>
                      <a:prstDash val="solid"/>
                    </a:lnR>
                    <a:lnT w="19050" cap="flat" cmpd="sng" algn="ctr">
                      <a:solidFill>
                        <a:srgbClr val="FFFFFF"/>
                      </a:solidFill>
                      <a:prstDash val="solid"/>
                    </a:lnT>
                    <a:lnB w="19050" cap="flat" cmpd="sng" algn="ctr">
                      <a:solidFill>
                        <a:srgbClr val="FFFFFF"/>
                      </a:solidFill>
                      <a:prstDash val="solid"/>
                    </a:lnB>
                    <a:solidFill>
                      <a:srgbClr val="B4BCBE">
                        <a:alpha val="34902"/>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b="1" dirty="0">
                          <a:solidFill>
                            <a:schemeClr val="tx1">
                              <a:lumMod val="75000"/>
                              <a:lumOff val="25000"/>
                            </a:schemeClr>
                          </a:solidFill>
                          <a:effectLst/>
                        </a:rPr>
                        <a:t>Good overlap in bigrams</a:t>
                      </a:r>
                      <a:endParaRPr lang="en-US" sz="1500" b="1" dirty="0">
                        <a:solidFill>
                          <a:schemeClr val="tx1">
                            <a:lumMod val="75000"/>
                            <a:lumOff val="25000"/>
                          </a:schemeClr>
                        </a:solidFill>
                        <a:effectLst/>
                        <a:latin typeface="Times New Roman" panose="02020603050405020304" pitchFamily="18" charset="0"/>
                        <a:ea typeface="Times New Roman" panose="02020603050405020304" pitchFamily="18" charset="0"/>
                      </a:endParaRPr>
                    </a:p>
                  </a:txBody>
                  <a:tcPr marL="249753" marR="129872" marT="129872" marB="129872">
                    <a:lnL w="12700" cmpd="sng">
                      <a:noFill/>
                      <a:prstDash val="solid"/>
                    </a:lnL>
                    <a:lnR w="12700" cmpd="sng">
                      <a:noFill/>
                      <a:prstDash val="solid"/>
                    </a:lnR>
                    <a:lnT w="19050" cap="flat" cmpd="sng" algn="ctr">
                      <a:solidFill>
                        <a:srgbClr val="FFFFFF"/>
                      </a:solidFill>
                      <a:prstDash val="solid"/>
                    </a:lnT>
                    <a:lnB w="19050" cap="flat" cmpd="sng" algn="ctr">
                      <a:solidFill>
                        <a:srgbClr val="FFFFFF"/>
                      </a:solidFill>
                      <a:prstDash val="solid"/>
                    </a:lnB>
                    <a:solidFill>
                      <a:srgbClr val="B4BCBE">
                        <a:alpha val="34902"/>
                      </a:srgbClr>
                    </a:solidFill>
                  </a:tcPr>
                </a:tc>
                <a:extLst>
                  <a:ext uri="{0D108BD9-81ED-4DB2-BD59-A6C34878D82A}">
                    <a16:rowId xmlns:a16="http://schemas.microsoft.com/office/drawing/2014/main" val="4101167759"/>
                  </a:ext>
                </a:extLst>
              </a:tr>
              <a:tr h="695273">
                <a:tc>
                  <a:txBody>
                    <a:bodyPr/>
                    <a:lstStyle/>
                    <a:p>
                      <a:pPr marL="0" marR="0" algn="r">
                        <a:spcBef>
                          <a:spcPts val="300"/>
                        </a:spcBef>
                      </a:pPr>
                      <a:r>
                        <a:rPr lang="en-US" sz="1500" b="1" dirty="0">
                          <a:solidFill>
                            <a:schemeClr val="tx1">
                              <a:lumMod val="75000"/>
                              <a:lumOff val="25000"/>
                            </a:schemeClr>
                          </a:solidFill>
                          <a:effectLst/>
                        </a:rPr>
                        <a:t>ROUGE-L</a:t>
                      </a:r>
                    </a:p>
                  </a:txBody>
                  <a:tcPr marL="249753" marR="129872" marT="129872" marB="129872" anchor="b">
                    <a:lnL w="12700" cmpd="sng">
                      <a:noFill/>
                      <a:prstDash val="solid"/>
                    </a:lnL>
                    <a:lnR w="19050" cap="flat" cmpd="sng" algn="ctr">
                      <a:solidFill>
                        <a:srgbClr val="FFFFFF"/>
                      </a:solidFill>
                      <a:prstDash val="solid"/>
                    </a:lnR>
                    <a:lnT w="19050" cap="flat" cmpd="sng" algn="ctr">
                      <a:solidFill>
                        <a:srgbClr val="FFFFFF"/>
                      </a:solidFill>
                      <a:prstDash val="solid"/>
                    </a:lnT>
                    <a:lnB w="19050" cap="flat" cmpd="sng" algn="ctr">
                      <a:solidFill>
                        <a:srgbClr val="FFFFFF"/>
                      </a:solidFill>
                      <a:prstDash val="solid"/>
                    </a:lnB>
                    <a:solidFill>
                      <a:srgbClr val="B4BCBE">
                        <a:alpha val="20000"/>
                      </a:srgbClr>
                    </a:solidFill>
                  </a:tcPr>
                </a:tc>
                <a:tc>
                  <a:txBody>
                    <a:bodyPr/>
                    <a:lstStyle/>
                    <a:p>
                      <a:pPr marL="0" marR="0" lvl="0" indent="0" algn="r" defTabSz="914400" rtl="0" eaLnBrk="1" fontAlgn="auto" latinLnBrk="0" hangingPunct="1">
                        <a:lnSpc>
                          <a:spcPct val="100000"/>
                        </a:lnSpc>
                        <a:spcBef>
                          <a:spcPts val="300"/>
                        </a:spcBef>
                        <a:spcAft>
                          <a:spcPts val="0"/>
                        </a:spcAft>
                        <a:buClrTx/>
                        <a:buSzTx/>
                        <a:buFontTx/>
                        <a:buNone/>
                        <a:tabLst/>
                        <a:defRPr/>
                      </a:pPr>
                      <a:r>
                        <a:rPr lang="en-US" sz="1500" b="1" dirty="0">
                          <a:solidFill>
                            <a:schemeClr val="tx1">
                              <a:lumMod val="75000"/>
                              <a:lumOff val="25000"/>
                            </a:schemeClr>
                          </a:solidFill>
                          <a:effectLst/>
                        </a:rPr>
                        <a:t>0.84</a:t>
                      </a:r>
                    </a:p>
                  </a:txBody>
                  <a:tcPr marL="249753" marR="129872" marT="129872" marB="129872" anchor="b">
                    <a:lnL w="19050" cap="flat" cmpd="sng" algn="ctr">
                      <a:solidFill>
                        <a:srgbClr val="FFFFFF"/>
                      </a:solidFill>
                      <a:prstDash val="solid"/>
                    </a:lnL>
                    <a:lnR w="12700" cmpd="sng">
                      <a:noFill/>
                      <a:prstDash val="solid"/>
                    </a:lnR>
                    <a:lnT w="19050" cap="flat" cmpd="sng" algn="ctr">
                      <a:solidFill>
                        <a:srgbClr val="FFFFFF"/>
                      </a:solidFill>
                      <a:prstDash val="solid"/>
                    </a:lnT>
                    <a:lnB w="19050" cap="flat" cmpd="sng" algn="ctr">
                      <a:solidFill>
                        <a:srgbClr val="FFFFFF"/>
                      </a:solidFill>
                      <a:prstDash val="solid"/>
                    </a:lnB>
                    <a:solidFill>
                      <a:srgbClr val="B4BCBE">
                        <a:alpha val="34902"/>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b="1" dirty="0">
                          <a:solidFill>
                            <a:schemeClr val="tx1">
                              <a:lumMod val="75000"/>
                              <a:lumOff val="25000"/>
                            </a:schemeClr>
                          </a:solidFill>
                          <a:effectLst/>
                        </a:rPr>
                        <a:t>High longest common subsequence overlap</a:t>
                      </a:r>
                      <a:endParaRPr lang="en-US" sz="1500" b="1" dirty="0">
                        <a:solidFill>
                          <a:schemeClr val="tx1">
                            <a:lumMod val="75000"/>
                            <a:lumOff val="25000"/>
                          </a:schemeClr>
                        </a:solidFill>
                        <a:effectLst/>
                        <a:latin typeface="Times New Roman" panose="02020603050405020304" pitchFamily="18" charset="0"/>
                        <a:ea typeface="Times New Roman" panose="02020603050405020304" pitchFamily="18" charset="0"/>
                      </a:endParaRPr>
                    </a:p>
                  </a:txBody>
                  <a:tcPr marL="249753" marR="129872" marT="129872" marB="129872">
                    <a:lnL w="12700" cmpd="sng">
                      <a:noFill/>
                      <a:prstDash val="solid"/>
                    </a:lnL>
                    <a:lnR w="12700" cmpd="sng">
                      <a:noFill/>
                      <a:prstDash val="solid"/>
                    </a:lnR>
                    <a:lnT w="19050" cap="flat" cmpd="sng" algn="ctr">
                      <a:solidFill>
                        <a:srgbClr val="FFFFFF"/>
                      </a:solidFill>
                      <a:prstDash val="solid"/>
                    </a:lnT>
                    <a:lnB w="19050" cap="flat" cmpd="sng" algn="ctr">
                      <a:solidFill>
                        <a:srgbClr val="FFFFFF"/>
                      </a:solidFill>
                      <a:prstDash val="solid"/>
                    </a:lnB>
                    <a:solidFill>
                      <a:srgbClr val="B4BCBE">
                        <a:alpha val="34902"/>
                      </a:srgbClr>
                    </a:solidFill>
                  </a:tcPr>
                </a:tc>
                <a:extLst>
                  <a:ext uri="{0D108BD9-81ED-4DB2-BD59-A6C34878D82A}">
                    <a16:rowId xmlns:a16="http://schemas.microsoft.com/office/drawing/2014/main" val="4134597059"/>
                  </a:ext>
                </a:extLst>
              </a:tr>
              <a:tr h="695273">
                <a:tc>
                  <a:txBody>
                    <a:bodyPr/>
                    <a:lstStyle/>
                    <a:p>
                      <a:pPr marL="0" marR="0" algn="r">
                        <a:spcBef>
                          <a:spcPts val="300"/>
                        </a:spcBef>
                      </a:pPr>
                      <a:r>
                        <a:rPr lang="en-US" sz="1500" b="1" dirty="0">
                          <a:solidFill>
                            <a:schemeClr val="tx1">
                              <a:lumMod val="75000"/>
                              <a:lumOff val="25000"/>
                            </a:schemeClr>
                          </a:solidFill>
                          <a:effectLst/>
                        </a:rPr>
                        <a:t>METEOR</a:t>
                      </a:r>
                    </a:p>
                  </a:txBody>
                  <a:tcPr marL="249753" marR="129872" marT="129872" marB="129872" anchor="b">
                    <a:lnL w="12700" cmpd="sng">
                      <a:noFill/>
                      <a:prstDash val="solid"/>
                    </a:lnL>
                    <a:lnR w="19050" cap="flat" cmpd="sng" algn="ctr">
                      <a:solidFill>
                        <a:srgbClr val="FFFFFF"/>
                      </a:solidFill>
                      <a:prstDash val="solid"/>
                    </a:lnR>
                    <a:lnT w="19050" cap="flat" cmpd="sng" algn="ctr">
                      <a:solidFill>
                        <a:srgbClr val="FFFFFF"/>
                      </a:solidFill>
                      <a:prstDash val="solid"/>
                    </a:lnT>
                    <a:lnB w="12700" cmpd="sng">
                      <a:noFill/>
                      <a:prstDash val="solid"/>
                    </a:lnB>
                    <a:solidFill>
                      <a:srgbClr val="B4BCBE">
                        <a:alpha val="20000"/>
                      </a:srgbClr>
                    </a:solidFill>
                  </a:tcPr>
                </a:tc>
                <a:tc>
                  <a:txBody>
                    <a:bodyPr/>
                    <a:lstStyle/>
                    <a:p>
                      <a:pPr marL="0" marR="0" lvl="0" indent="0" algn="r" defTabSz="914400" rtl="0" eaLnBrk="1" fontAlgn="auto" latinLnBrk="0" hangingPunct="1">
                        <a:lnSpc>
                          <a:spcPct val="100000"/>
                        </a:lnSpc>
                        <a:spcBef>
                          <a:spcPts val="300"/>
                        </a:spcBef>
                        <a:spcAft>
                          <a:spcPts val="0"/>
                        </a:spcAft>
                        <a:buClrTx/>
                        <a:buSzTx/>
                        <a:buFontTx/>
                        <a:buNone/>
                        <a:tabLst/>
                        <a:defRPr/>
                      </a:pPr>
                      <a:r>
                        <a:rPr lang="en-US" sz="1500" b="1" dirty="0">
                          <a:solidFill>
                            <a:schemeClr val="tx1">
                              <a:lumMod val="75000"/>
                              <a:lumOff val="25000"/>
                            </a:schemeClr>
                          </a:solidFill>
                          <a:effectLst/>
                        </a:rPr>
                        <a:t>0.86</a:t>
                      </a:r>
                    </a:p>
                  </a:txBody>
                  <a:tcPr marL="249753" marR="129872" marT="129872" marB="129872" anchor="b">
                    <a:lnL w="19050" cap="flat" cmpd="sng" algn="ctr">
                      <a:solidFill>
                        <a:srgbClr val="FFFFFF"/>
                      </a:solidFill>
                      <a:prstDash val="solid"/>
                    </a:lnL>
                    <a:lnR w="12700" cmpd="sng">
                      <a:noFill/>
                      <a:prstDash val="solid"/>
                    </a:lnR>
                    <a:lnT w="19050" cap="flat" cmpd="sng" algn="ctr">
                      <a:solidFill>
                        <a:srgbClr val="FFFFFF"/>
                      </a:solidFill>
                      <a:prstDash val="solid"/>
                    </a:lnT>
                    <a:lnB w="12700" cmpd="sng">
                      <a:noFill/>
                      <a:prstDash val="solid"/>
                    </a:lnB>
                    <a:solidFill>
                      <a:srgbClr val="B4BCBE">
                        <a:alpha val="34902"/>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b="1" dirty="0">
                          <a:solidFill>
                            <a:schemeClr val="tx1">
                              <a:lumMod val="75000"/>
                              <a:lumOff val="25000"/>
                            </a:schemeClr>
                          </a:solidFill>
                          <a:effectLst/>
                        </a:rPr>
                        <a:t>Strong alignment and fluency</a:t>
                      </a:r>
                      <a:endParaRPr lang="en-US" sz="1500" b="1" dirty="0">
                        <a:solidFill>
                          <a:schemeClr val="tx1">
                            <a:lumMod val="75000"/>
                            <a:lumOff val="25000"/>
                          </a:schemeClr>
                        </a:solidFill>
                        <a:effectLst/>
                        <a:latin typeface="Times New Roman" panose="02020603050405020304" pitchFamily="18" charset="0"/>
                        <a:ea typeface="Times New Roman" panose="02020603050405020304" pitchFamily="18" charset="0"/>
                      </a:endParaRPr>
                    </a:p>
                  </a:txBody>
                  <a:tcPr marL="249753" marR="129872" marT="129872" marB="129872">
                    <a:lnL w="12700" cmpd="sng">
                      <a:noFill/>
                      <a:prstDash val="solid"/>
                    </a:lnL>
                    <a:lnR w="12700" cmpd="sng">
                      <a:noFill/>
                      <a:prstDash val="solid"/>
                    </a:lnR>
                    <a:lnT w="19050" cap="flat" cmpd="sng" algn="ctr">
                      <a:solidFill>
                        <a:srgbClr val="FFFFFF"/>
                      </a:solidFill>
                      <a:prstDash val="solid"/>
                    </a:lnT>
                    <a:lnB w="12700" cmpd="sng">
                      <a:noFill/>
                      <a:prstDash val="solid"/>
                    </a:lnB>
                    <a:solidFill>
                      <a:srgbClr val="B4BCBE">
                        <a:alpha val="34902"/>
                      </a:srgbClr>
                    </a:solidFill>
                  </a:tcPr>
                </a:tc>
                <a:extLst>
                  <a:ext uri="{0D108BD9-81ED-4DB2-BD59-A6C34878D82A}">
                    <a16:rowId xmlns:a16="http://schemas.microsoft.com/office/drawing/2014/main" val="748962738"/>
                  </a:ext>
                </a:extLst>
              </a:tr>
            </a:tbl>
          </a:graphicData>
        </a:graphic>
      </p:graphicFrame>
      <mc:AlternateContent xmlns:mc="http://schemas.openxmlformats.org/markup-compatibility/2006" xmlns:cx1="http://schemas.microsoft.com/office/drawing/2015/9/8/chartex">
        <mc:Choice Requires="cx1">
          <p:graphicFrame>
            <p:nvGraphicFramePr>
              <p:cNvPr id="3" name="Chart 2">
                <a:extLst>
                  <a:ext uri="{FF2B5EF4-FFF2-40B4-BE49-F238E27FC236}">
                    <a16:creationId xmlns:a16="http://schemas.microsoft.com/office/drawing/2014/main" id="{CD936962-7359-EB0B-4CC3-514C83E3516E}"/>
                  </a:ext>
                </a:extLst>
              </p:cNvPr>
              <p:cNvGraphicFramePr/>
              <p:nvPr>
                <p:extLst>
                  <p:ext uri="{D42A27DB-BD31-4B8C-83A1-F6EECF244321}">
                    <p14:modId xmlns:p14="http://schemas.microsoft.com/office/powerpoint/2010/main" val="3117578769"/>
                  </p:ext>
                </p:extLst>
              </p:nvPr>
            </p:nvGraphicFramePr>
            <p:xfrm>
              <a:off x="5112062" y="4193342"/>
              <a:ext cx="4883708" cy="2173010"/>
            </p:xfrm>
            <a:graphic>
              <a:graphicData uri="http://schemas.microsoft.com/office/drawing/2014/chartex">
                <cx:chart xmlns:cx="http://schemas.microsoft.com/office/drawing/2014/chartex" xmlns:r="http://schemas.openxmlformats.org/officeDocument/2006/relationships" r:id="rId3"/>
              </a:graphicData>
            </a:graphic>
          </p:graphicFrame>
        </mc:Choice>
        <mc:Fallback xmlns="">
          <p:pic>
            <p:nvPicPr>
              <p:cNvPr id="3" name="Chart 2">
                <a:extLst>
                  <a:ext uri="{FF2B5EF4-FFF2-40B4-BE49-F238E27FC236}">
                    <a16:creationId xmlns:a16="http://schemas.microsoft.com/office/drawing/2014/main" id="{CD936962-7359-EB0B-4CC3-514C83E3516E}"/>
                  </a:ext>
                </a:extLst>
              </p:cNvPr>
              <p:cNvPicPr>
                <a:picLocks noGrp="1" noRot="1" noChangeAspect="1" noMove="1" noResize="1" noEditPoints="1" noAdjustHandles="1" noChangeArrowheads="1" noChangeShapeType="1"/>
              </p:cNvPicPr>
              <p:nvPr/>
            </p:nvPicPr>
            <p:blipFill>
              <a:blip r:embed="rId4"/>
              <a:stretch>
                <a:fillRect/>
              </a:stretch>
            </p:blipFill>
            <p:spPr>
              <a:xfrm>
                <a:off x="5112062" y="4193342"/>
                <a:ext cx="4883708" cy="2173010"/>
              </a:xfrm>
              <a:prstGeom prst="rect">
                <a:avLst/>
              </a:prstGeom>
            </p:spPr>
          </p:pic>
        </mc:Fallback>
      </mc:AlternateContent>
    </p:spTree>
    <p:extLst>
      <p:ext uri="{BB962C8B-B14F-4D97-AF65-F5344CB8AC3E}">
        <p14:creationId xmlns:p14="http://schemas.microsoft.com/office/powerpoint/2010/main" val="2892518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FF2AA86-BA7B-581F-3640-D02DD3579CA1}"/>
            </a:ext>
          </a:extLst>
        </p:cNvPr>
        <p:cNvGrpSpPr/>
        <p:nvPr/>
      </p:nvGrpSpPr>
      <p:grpSpPr>
        <a:xfrm>
          <a:off x="0" y="0"/>
          <a:ext cx="0" cy="0"/>
          <a:chOff x="0" y="0"/>
          <a:chExt cx="0" cy="0"/>
        </a:xfrm>
      </p:grpSpPr>
      <p:sp useBgFill="1">
        <p:nvSpPr>
          <p:cNvPr id="139" name="Rectangle 138">
            <a:extLst>
              <a:ext uri="{FF2B5EF4-FFF2-40B4-BE49-F238E27FC236}">
                <a16:creationId xmlns:a16="http://schemas.microsoft.com/office/drawing/2014/main" id="{7B831B6F-405A-4B47-B9BB-5CA88F2858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BD77DD6F-998E-C70C-5ED9-56A5DEECAD2E}"/>
              </a:ext>
            </a:extLst>
          </p:cNvPr>
          <p:cNvSpPr txBox="1"/>
          <p:nvPr/>
        </p:nvSpPr>
        <p:spPr>
          <a:xfrm>
            <a:off x="6739128" y="638089"/>
            <a:ext cx="4818888" cy="1476801"/>
          </a:xfrm>
          <a:prstGeom prst="rect">
            <a:avLst/>
          </a:prstGeom>
        </p:spPr>
        <p:txBody>
          <a:bodyPr vert="horz" lIns="91440" tIns="45720" rIns="91440" bIns="45720" rtlCol="0" anchor="b">
            <a:normAutofit/>
          </a:bodyPr>
          <a:lstStyle/>
          <a:p>
            <a:pPr defTabSz="914400">
              <a:lnSpc>
                <a:spcPct val="90000"/>
              </a:lnSpc>
              <a:spcBef>
                <a:spcPct val="0"/>
              </a:spcBef>
              <a:spcAft>
                <a:spcPts val="600"/>
              </a:spcAft>
            </a:pPr>
            <a:r>
              <a:rPr lang="en-US" sz="5000" kern="1200" dirty="0">
                <a:solidFill>
                  <a:schemeClr val="tx1"/>
                </a:solidFill>
                <a:effectLst/>
                <a:latin typeface="+mj-lt"/>
                <a:ea typeface="+mj-ea"/>
                <a:cs typeface="+mj-cs"/>
              </a:rPr>
              <a:t>Automated Unit Test </a:t>
            </a:r>
            <a:endParaRPr lang="en-US" sz="5000" kern="1200" dirty="0">
              <a:solidFill>
                <a:schemeClr val="tx1"/>
              </a:solidFill>
              <a:latin typeface="+mj-lt"/>
              <a:ea typeface="+mj-ea"/>
              <a:cs typeface="+mj-cs"/>
            </a:endParaRPr>
          </a:p>
        </p:txBody>
      </p:sp>
      <p:pic>
        <p:nvPicPr>
          <p:cNvPr id="122" name="Graphic 121" descr="Bar chart">
            <a:extLst>
              <a:ext uri="{FF2B5EF4-FFF2-40B4-BE49-F238E27FC236}">
                <a16:creationId xmlns:a16="http://schemas.microsoft.com/office/drawing/2014/main" id="{74FB2717-5479-2BAA-7A62-3144ABE8879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30936" y="699516"/>
            <a:ext cx="5458968" cy="5458968"/>
          </a:xfrm>
          <a:prstGeom prst="rect">
            <a:avLst/>
          </a:prstGeom>
        </p:spPr>
      </p:pic>
      <p:sp>
        <p:nvSpPr>
          <p:cNvPr id="141" name="sketch line">
            <a:extLst>
              <a:ext uri="{FF2B5EF4-FFF2-40B4-BE49-F238E27FC236}">
                <a16:creationId xmlns:a16="http://schemas.microsoft.com/office/drawing/2014/main" id="{953EE71A-6488-4203-A7C4-77102FD0DC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3912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3479E1F8-AA78-D45E-75DA-BAC72237D76E}"/>
              </a:ext>
            </a:extLst>
          </p:cNvPr>
          <p:cNvSpPr txBox="1"/>
          <p:nvPr/>
        </p:nvSpPr>
        <p:spPr>
          <a:xfrm>
            <a:off x="6739128" y="2664886"/>
            <a:ext cx="4818888" cy="3550789"/>
          </a:xfrm>
          <a:prstGeom prst="rect">
            <a:avLst/>
          </a:prstGeom>
        </p:spPr>
        <p:txBody>
          <a:bodyPr vert="horz" lIns="91440" tIns="45720" rIns="91440" bIns="45720" rtlCol="0" anchor="t">
            <a:normAutofit/>
          </a:bodyPr>
          <a:lstStyle/>
          <a:p>
            <a:pPr marR="0" defTabSz="914400">
              <a:lnSpc>
                <a:spcPct val="90000"/>
              </a:lnSpc>
              <a:spcBef>
                <a:spcPts val="1100"/>
              </a:spcBef>
              <a:spcAft>
                <a:spcPts val="200"/>
              </a:spcAft>
            </a:pPr>
            <a:r>
              <a:rPr lang="en-US" sz="2000" dirty="0">
                <a:effectLst/>
              </a:rPr>
              <a:t>Automated unit tests using health data for the LLM Agent system are performed to identify any potential issues whenever changes are made to the process for handling medical history, risk assessment, recommendations, knowledge retrieval, text summarization, and query handling.</a:t>
            </a:r>
          </a:p>
        </p:txBody>
      </p:sp>
    </p:spTree>
    <p:extLst>
      <p:ext uri="{BB962C8B-B14F-4D97-AF65-F5344CB8AC3E}">
        <p14:creationId xmlns:p14="http://schemas.microsoft.com/office/powerpoint/2010/main" val="1935886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1800"/>
                            </p:stCondLst>
                            <p:childTnLst>
                              <p:par>
                                <p:cTn id="9" presetID="10" presetClass="entr" presetSubtype="0" fill="hold" nodeType="afterEffect">
                                  <p:stCondLst>
                                    <p:cond delay="0"/>
                                  </p:stCondLst>
                                  <p:iterate>
                                    <p:tmPct val="10000"/>
                                  </p:iterate>
                                  <p:childTnLst>
                                    <p:set>
                                      <p:cBhvr>
                                        <p:cTn id="10" dur="1" fill="hold">
                                          <p:stCondLst>
                                            <p:cond delay="0"/>
                                          </p:stCondLst>
                                        </p:cTn>
                                        <p:tgtEl>
                                          <p:spTgt spid="122"/>
                                        </p:tgtEl>
                                        <p:attrNameLst>
                                          <p:attrName>style.visibility</p:attrName>
                                        </p:attrNameLst>
                                      </p:cBhvr>
                                      <p:to>
                                        <p:strVal val="visible"/>
                                      </p:to>
                                    </p:set>
                                    <p:animEffect transition="in" filter="fade">
                                      <p:cBhvr>
                                        <p:cTn id="11" dur="700"/>
                                        <p:tgtEl>
                                          <p:spTgt spid="1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4781F84-634A-CA52-CE8A-E1F9335B826F}"/>
            </a:ext>
          </a:extLst>
        </p:cNvPr>
        <p:cNvGrpSpPr/>
        <p:nvPr/>
      </p:nvGrpSpPr>
      <p:grpSpPr>
        <a:xfrm>
          <a:off x="0" y="0"/>
          <a:ext cx="0" cy="0"/>
          <a:chOff x="0" y="0"/>
          <a:chExt cx="0" cy="0"/>
        </a:xfrm>
      </p:grpSpPr>
      <p:sp useBgFill="1">
        <p:nvSpPr>
          <p:cNvPr id="72" name="Rectangle 71">
            <a:extLst>
              <a:ext uri="{FF2B5EF4-FFF2-40B4-BE49-F238E27FC236}">
                <a16:creationId xmlns:a16="http://schemas.microsoft.com/office/drawing/2014/main" id="{D35ABE84-1A84-BB3F-E7DF-0A7B2E13B5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6" name="TextBox 5">
            <a:extLst>
              <a:ext uri="{FF2B5EF4-FFF2-40B4-BE49-F238E27FC236}">
                <a16:creationId xmlns:a16="http://schemas.microsoft.com/office/drawing/2014/main" id="{36250EF0-4E58-4A6A-A6D9-462B2450DF86}"/>
              </a:ext>
            </a:extLst>
          </p:cNvPr>
          <p:cNvSpPr txBox="1"/>
          <p:nvPr/>
        </p:nvSpPr>
        <p:spPr>
          <a:xfrm>
            <a:off x="838200" y="365125"/>
            <a:ext cx="5393361" cy="1325563"/>
          </a:xfrm>
          <a:prstGeom prst="rect">
            <a:avLst/>
          </a:prstGeom>
        </p:spPr>
        <p:txBody>
          <a:bodyPr vert="horz" lIns="91440" tIns="45720" rIns="91440" bIns="45720" rtlCol="0" anchor="ctr">
            <a:normAutofit/>
          </a:bodyPr>
          <a:lstStyle/>
          <a:p>
            <a:pPr marL="0" marR="0" defTabSz="914400">
              <a:lnSpc>
                <a:spcPct val="90000"/>
              </a:lnSpc>
              <a:spcBef>
                <a:spcPct val="0"/>
              </a:spcBef>
              <a:spcAft>
                <a:spcPts val="200"/>
              </a:spcAft>
            </a:pPr>
            <a:r>
              <a:rPr lang="en-US" sz="4400" b="1" kern="1200" dirty="0">
                <a:solidFill>
                  <a:schemeClr val="tx1"/>
                </a:solidFill>
                <a:effectLst/>
                <a:latin typeface="+mj-lt"/>
                <a:ea typeface="+mj-ea"/>
                <a:cs typeface="+mj-cs"/>
              </a:rPr>
              <a:t>Overview</a:t>
            </a:r>
          </a:p>
        </p:txBody>
      </p:sp>
      <p:sp>
        <p:nvSpPr>
          <p:cNvPr id="74" name="Freeform: Shape 73">
            <a:extLst>
              <a:ext uri="{FF2B5EF4-FFF2-40B4-BE49-F238E27FC236}">
                <a16:creationId xmlns:a16="http://schemas.microsoft.com/office/drawing/2014/main" id="{57E87528-958C-5321-2DFC-098FD8E54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198657" y="1"/>
            <a:ext cx="1155142" cy="625027"/>
          </a:xfrm>
          <a:custGeom>
            <a:avLst/>
            <a:gdLst>
              <a:gd name="connsiteX0" fmla="*/ 4784 w 1155142"/>
              <a:gd name="connsiteY0" fmla="*/ 0 h 625027"/>
              <a:gd name="connsiteX1" fmla="*/ 1150358 w 1155142"/>
              <a:gd name="connsiteY1" fmla="*/ 0 h 625027"/>
              <a:gd name="connsiteX2" fmla="*/ 1155142 w 1155142"/>
              <a:gd name="connsiteY2" fmla="*/ 47456 h 625027"/>
              <a:gd name="connsiteX3" fmla="*/ 577571 w 1155142"/>
              <a:gd name="connsiteY3" fmla="*/ 625027 h 625027"/>
              <a:gd name="connsiteX4" fmla="*/ 0 w 1155142"/>
              <a:gd name="connsiteY4" fmla="*/ 47456 h 6250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625027">
                <a:moveTo>
                  <a:pt x="4784" y="0"/>
                </a:moveTo>
                <a:lnTo>
                  <a:pt x="1150358" y="0"/>
                </a:lnTo>
                <a:lnTo>
                  <a:pt x="1155142" y="47456"/>
                </a:lnTo>
                <a:cubicBezTo>
                  <a:pt x="1155142" y="366440"/>
                  <a:pt x="896555" y="625027"/>
                  <a:pt x="577571" y="625027"/>
                </a:cubicBezTo>
                <a:cubicBezTo>
                  <a:pt x="258587" y="625027"/>
                  <a:pt x="0" y="366440"/>
                  <a:pt x="0" y="47456"/>
                </a:cubicBezTo>
                <a:close/>
              </a:path>
            </a:pathLst>
          </a:custGeom>
          <a:solidFill>
            <a:schemeClr val="accent5">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extBox 3">
            <a:extLst>
              <a:ext uri="{FF2B5EF4-FFF2-40B4-BE49-F238E27FC236}">
                <a16:creationId xmlns:a16="http://schemas.microsoft.com/office/drawing/2014/main" id="{3ADBCB9B-94BE-4252-3C4C-722D16FB67DE}"/>
              </a:ext>
            </a:extLst>
          </p:cNvPr>
          <p:cNvSpPr txBox="1"/>
          <p:nvPr/>
        </p:nvSpPr>
        <p:spPr>
          <a:xfrm>
            <a:off x="838200" y="1825625"/>
            <a:ext cx="6123432" cy="3904615"/>
          </a:xfrm>
          <a:prstGeom prst="rect">
            <a:avLst/>
          </a:prstGeom>
        </p:spPr>
        <p:txBody>
          <a:bodyPr vert="horz" lIns="91440" tIns="45720" rIns="91440" bIns="45720" rtlCol="0">
            <a:noAutofit/>
          </a:bodyPr>
          <a:lstStyle/>
          <a:p>
            <a:pPr marL="0" marR="0" indent="-228600" defTabSz="914400">
              <a:lnSpc>
                <a:spcPct val="90000"/>
              </a:lnSpc>
              <a:spcBef>
                <a:spcPts val="100"/>
              </a:spcBef>
              <a:spcAft>
                <a:spcPts val="600"/>
              </a:spcAft>
              <a:buFont typeface="Arial" panose="020B0604020202020204" pitchFamily="34" charset="0"/>
              <a:buChar char="•"/>
            </a:pPr>
            <a:r>
              <a:rPr lang="en-US" sz="1200" dirty="0">
                <a:effectLst/>
              </a:rPr>
              <a:t>The rise of advanced artificial intelligence has transformed healthcare into a data-driven industry, enabling personalized and efficient patient care. </a:t>
            </a:r>
            <a:r>
              <a:rPr lang="en-US" sz="1200" b="1" dirty="0">
                <a:effectLst/>
              </a:rPr>
              <a:t>AICare</a:t>
            </a:r>
            <a:r>
              <a:rPr lang="en-US" sz="1200" dirty="0">
                <a:effectLst/>
              </a:rPr>
              <a:t> is an innovative </a:t>
            </a:r>
            <a:r>
              <a:rPr lang="en-US" sz="1200" b="1" dirty="0">
                <a:effectLst/>
              </a:rPr>
              <a:t>AI-powered health assistance</a:t>
            </a:r>
            <a:r>
              <a:rPr lang="en-US" sz="1200" dirty="0">
                <a:effectLst/>
              </a:rPr>
              <a:t> system that leverages generative AI models (Gemini-Pro</a:t>
            </a:r>
            <a:r>
              <a:rPr lang="en-US" sz="1200" b="1" baseline="30000" dirty="0">
                <a:effectLst/>
              </a:rPr>
              <a:t>+</a:t>
            </a:r>
            <a:r>
              <a:rPr lang="en-US" sz="1200" dirty="0">
                <a:effectLst/>
              </a:rPr>
              <a:t>) and the </a:t>
            </a:r>
            <a:r>
              <a:rPr lang="en-US" sz="1200" b="1" dirty="0">
                <a:effectLst/>
              </a:rPr>
              <a:t>MIMIC-III health dataset (Demo Data)</a:t>
            </a:r>
            <a:r>
              <a:rPr lang="en-US" sz="1200" dirty="0">
                <a:effectLst/>
              </a:rPr>
              <a:t> to provide patient-centric insights and care.</a:t>
            </a:r>
          </a:p>
          <a:p>
            <a:pPr indent="-228600" defTabSz="914400">
              <a:lnSpc>
                <a:spcPct val="90000"/>
              </a:lnSpc>
              <a:buFont typeface="Arial" panose="020B0604020202020204" pitchFamily="34" charset="0"/>
              <a:buChar char="•"/>
            </a:pPr>
            <a:r>
              <a:rPr lang="en-US" sz="1200" dirty="0">
                <a:effectLst/>
              </a:rPr>
              <a:t>This project introduces a multi-agent system designed to address various aspects of patient care, including retrieving medical history, assessing health risks, generating personalized recommendations, and summarizing complex medical text. The system utilizes a knowledge graph constructed from MIMIC-III data to represent patient information and their relationships with diagnoses, lab results, and medications. Four specialized agents – Query Response, Risk Assessment, Recommendation, and Summarizing Text – collaborate to provide comprehensive support. The Query Response Agent retrieves patient history from the knowledge graph. The Risk Assessment Agent analyzes this history to identify potential health risks using Gemini-Pro. Based on these risks, the Recommendation Agent generates personalized health advice. Finally, the Summarizing Text Agent condenses detailed medical information into concise summaries. </a:t>
            </a:r>
          </a:p>
          <a:p>
            <a:pPr indent="-228600" defTabSz="914400">
              <a:lnSpc>
                <a:spcPct val="90000"/>
              </a:lnSpc>
              <a:buFont typeface="Arial" panose="020B0604020202020204" pitchFamily="34" charset="0"/>
              <a:buChar char="•"/>
            </a:pPr>
            <a:r>
              <a:rPr lang="en-US" sz="1200" dirty="0">
                <a:effectLst/>
              </a:rPr>
              <a:t>The system's performance is evaluated using standard NLP metrics such as BLEU, ROUGE, and METEOR scores to ensure accuracy and relevance. Additionally, human feedback is incorporated to further refine the system's responses. AICare demonstrates the potential of generative AI in enhancing healthcare delivery by providing timely, accurate, and personalized information to both patients and healthcare providers.</a:t>
            </a:r>
          </a:p>
        </p:txBody>
      </p:sp>
      <p:sp>
        <p:nvSpPr>
          <p:cNvPr id="76" name="Oval 75">
            <a:extLst>
              <a:ext uri="{FF2B5EF4-FFF2-40B4-BE49-F238E27FC236}">
                <a16:creationId xmlns:a16="http://schemas.microsoft.com/office/drawing/2014/main" id="{7C0568E6-9E82-15E3-E1C6-04F09CCA74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08185" y="3423959"/>
            <a:ext cx="540822" cy="540822"/>
          </a:xfrm>
          <a:prstGeom prst="ellipse">
            <a:avLst/>
          </a:prstGeom>
          <a:noFill/>
          <a:ln w="1270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 name="Graphic 36" descr="Doctor">
            <a:extLst>
              <a:ext uri="{FF2B5EF4-FFF2-40B4-BE49-F238E27FC236}">
                <a16:creationId xmlns:a16="http://schemas.microsoft.com/office/drawing/2014/main" id="{32D68708-106A-E2BF-D6B8-4DDF287D9E5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887184" y="1216485"/>
            <a:ext cx="3781051" cy="3781051"/>
          </a:xfrm>
          <a:custGeom>
            <a:avLst/>
            <a:gdLst/>
            <a:ahLst/>
            <a:cxnLst/>
            <a:rect l="l" t="t" r="r" b="b"/>
            <a:pathLst>
              <a:path w="4114800" h="5712488">
                <a:moveTo>
                  <a:pt x="133155" y="0"/>
                </a:moveTo>
                <a:lnTo>
                  <a:pt x="3981645" y="0"/>
                </a:lnTo>
                <a:cubicBezTo>
                  <a:pt x="4055184" y="0"/>
                  <a:pt x="4114800" y="59616"/>
                  <a:pt x="4114800" y="133155"/>
                </a:cubicBezTo>
                <a:lnTo>
                  <a:pt x="4114800" y="5579333"/>
                </a:lnTo>
                <a:cubicBezTo>
                  <a:pt x="4114800" y="5652872"/>
                  <a:pt x="4055184" y="5712488"/>
                  <a:pt x="3981645" y="5712488"/>
                </a:cubicBezTo>
                <a:lnTo>
                  <a:pt x="133155" y="5712488"/>
                </a:lnTo>
                <a:cubicBezTo>
                  <a:pt x="59616" y="5712488"/>
                  <a:pt x="0" y="5652872"/>
                  <a:pt x="0" y="5579333"/>
                </a:cubicBezTo>
                <a:lnTo>
                  <a:pt x="0" y="133155"/>
                </a:lnTo>
                <a:cubicBezTo>
                  <a:pt x="0" y="59616"/>
                  <a:pt x="59616" y="0"/>
                  <a:pt x="133155" y="0"/>
                </a:cubicBezTo>
                <a:close/>
              </a:path>
            </a:pathLst>
          </a:custGeom>
        </p:spPr>
      </p:pic>
      <p:sp>
        <p:nvSpPr>
          <p:cNvPr id="78" name="Freeform: Shape 77">
            <a:extLst>
              <a:ext uri="{FF2B5EF4-FFF2-40B4-BE49-F238E27FC236}">
                <a16:creationId xmlns:a16="http://schemas.microsoft.com/office/drawing/2014/main" id="{3560F1F3-11CC-6E98-5FEB-26ECDB49E7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49602" y="1"/>
            <a:ext cx="2066948" cy="1621879"/>
          </a:xfrm>
          <a:custGeom>
            <a:avLst/>
            <a:gdLst>
              <a:gd name="connsiteX0" fmla="*/ 0 w 2066948"/>
              <a:gd name="connsiteY0" fmla="*/ 0 h 1621879"/>
              <a:gd name="connsiteX1" fmla="*/ 123825 w 2066948"/>
              <a:gd name="connsiteY1" fmla="*/ 0 h 1621879"/>
              <a:gd name="connsiteX2" fmla="*/ 123825 w 2066948"/>
              <a:gd name="connsiteY2" fmla="*/ 1452620 h 1621879"/>
              <a:gd name="connsiteX3" fmla="*/ 1881378 w 2066948"/>
              <a:gd name="connsiteY3" fmla="*/ 436017 h 1621879"/>
              <a:gd name="connsiteX4" fmla="*/ 1127572 w 2066948"/>
              <a:gd name="connsiteY4" fmla="*/ 0 h 1621879"/>
              <a:gd name="connsiteX5" fmla="*/ 1374887 w 2066948"/>
              <a:gd name="connsiteY5" fmla="*/ 0 h 1621879"/>
              <a:gd name="connsiteX6" fmla="*/ 2035969 w 2066948"/>
              <a:gd name="connsiteY6" fmla="*/ 382391 h 1621879"/>
              <a:gd name="connsiteX7" fmla="*/ 2058648 w 2066948"/>
              <a:gd name="connsiteY7" fmla="*/ 466963 h 1621879"/>
              <a:gd name="connsiteX8" fmla="*/ 2035969 w 2066948"/>
              <a:gd name="connsiteY8" fmla="*/ 489642 h 1621879"/>
              <a:gd name="connsiteX9" fmla="*/ 92869 w 2066948"/>
              <a:gd name="connsiteY9" fmla="*/ 1613592 h 1621879"/>
              <a:gd name="connsiteX10" fmla="*/ 61913 w 2066948"/>
              <a:gd name="connsiteY10" fmla="*/ 1621879 h 1621879"/>
              <a:gd name="connsiteX11" fmla="*/ 0 w 2066948"/>
              <a:gd name="connsiteY11" fmla="*/ 1559967 h 1621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66948" h="1621879">
                <a:moveTo>
                  <a:pt x="0" y="0"/>
                </a:moveTo>
                <a:lnTo>
                  <a:pt x="123825" y="0"/>
                </a:lnTo>
                <a:lnTo>
                  <a:pt x="123825" y="1452620"/>
                </a:lnTo>
                <a:lnTo>
                  <a:pt x="1881378" y="436017"/>
                </a:lnTo>
                <a:lnTo>
                  <a:pt x="1127572" y="0"/>
                </a:lnTo>
                <a:lnTo>
                  <a:pt x="1374887" y="0"/>
                </a:lnTo>
                <a:lnTo>
                  <a:pt x="2035969" y="382391"/>
                </a:lnTo>
                <a:cubicBezTo>
                  <a:pt x="2065582" y="399479"/>
                  <a:pt x="2075745" y="437340"/>
                  <a:pt x="2058648" y="466963"/>
                </a:cubicBezTo>
                <a:cubicBezTo>
                  <a:pt x="2053219" y="476384"/>
                  <a:pt x="2045389" y="484204"/>
                  <a:pt x="2035969" y="489642"/>
                </a:cubicBezTo>
                <a:lnTo>
                  <a:pt x="92869" y="1613592"/>
                </a:lnTo>
                <a:cubicBezTo>
                  <a:pt x="83458" y="1619031"/>
                  <a:pt x="72780" y="1621889"/>
                  <a:pt x="61913" y="1621879"/>
                </a:cubicBezTo>
                <a:cubicBezTo>
                  <a:pt x="27719" y="1621879"/>
                  <a:pt x="0" y="1594161"/>
                  <a:pt x="0" y="1559967"/>
                </a:cubicBezTo>
                <a:close/>
              </a:path>
            </a:pathLst>
          </a:custGeom>
          <a:solidFill>
            <a:schemeClr val="accent6"/>
          </a:solidFill>
          <a:ln w="9525" cap="flat">
            <a:noFill/>
            <a:prstDash val="solid"/>
            <a:miter/>
          </a:ln>
        </p:spPr>
        <p:txBody>
          <a:bodyPr rtlCol="0" anchor="ctr"/>
          <a:lstStyle/>
          <a:p>
            <a:endParaRPr lang="en-US"/>
          </a:p>
        </p:txBody>
      </p:sp>
      <p:cxnSp>
        <p:nvCxnSpPr>
          <p:cNvPr id="80" name="Straight Connector 79">
            <a:extLst>
              <a:ext uri="{FF2B5EF4-FFF2-40B4-BE49-F238E27FC236}">
                <a16:creationId xmlns:a16="http://schemas.microsoft.com/office/drawing/2014/main" id="{CA6C6B13-2266-F20D-D636-05C7DD966EF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138745" y="1027906"/>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82" name="Freeform: Shape 81">
            <a:extLst>
              <a:ext uri="{FF2B5EF4-FFF2-40B4-BE49-F238E27FC236}">
                <a16:creationId xmlns:a16="http://schemas.microsoft.com/office/drawing/2014/main" id="{241D37C6-0CC2-1F50-3342-34DA9FF8D8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463438">
            <a:off x="7456580" y="5166682"/>
            <a:ext cx="1835725" cy="2024785"/>
          </a:xfrm>
          <a:custGeom>
            <a:avLst/>
            <a:gdLst>
              <a:gd name="connsiteX0" fmla="*/ 1801138 w 1835725"/>
              <a:gd name="connsiteY0" fmla="*/ 1622662 h 2024785"/>
              <a:gd name="connsiteX1" fmla="*/ 1835717 w 1835725"/>
              <a:gd name="connsiteY1" fmla="*/ 1680254 h 2024785"/>
              <a:gd name="connsiteX2" fmla="*/ 1812568 w 1835725"/>
              <a:gd name="connsiteY2" fmla="*/ 1877193 h 2024785"/>
              <a:gd name="connsiteX3" fmla="*/ 1776210 w 1835725"/>
              <a:gd name="connsiteY3" fmla="*/ 2024785 h 2024785"/>
              <a:gd name="connsiteX4" fmla="*/ 1655772 w 1835725"/>
              <a:gd name="connsiteY4" fmla="*/ 1983449 h 2024785"/>
              <a:gd name="connsiteX5" fmla="*/ 1687591 w 1835725"/>
              <a:gd name="connsiteY5" fmla="*/ 1854495 h 2024785"/>
              <a:gd name="connsiteX6" fmla="*/ 1708939 w 1835725"/>
              <a:gd name="connsiteY6" fmla="*/ 1673301 h 2024785"/>
              <a:gd name="connsiteX7" fmla="*/ 1778129 w 1835725"/>
              <a:gd name="connsiteY7" fmla="*/ 1615979 h 2024785"/>
              <a:gd name="connsiteX8" fmla="*/ 1801138 w 1835725"/>
              <a:gd name="connsiteY8" fmla="*/ 1622662 h 2024785"/>
              <a:gd name="connsiteX9" fmla="*/ 1585229 w 1835725"/>
              <a:gd name="connsiteY9" fmla="*/ 764759 h 2024785"/>
              <a:gd name="connsiteX10" fmla="*/ 1623024 w 1835725"/>
              <a:gd name="connsiteY10" fmla="*/ 792810 h 2024785"/>
              <a:gd name="connsiteX11" fmla="*/ 1777614 w 1835725"/>
              <a:gd name="connsiteY11" fmla="*/ 1157141 h 2024785"/>
              <a:gd name="connsiteX12" fmla="*/ 1733799 w 1835725"/>
              <a:gd name="connsiteY12" fmla="*/ 1235532 h 2024785"/>
              <a:gd name="connsiteX13" fmla="*/ 1716464 w 1835725"/>
              <a:gd name="connsiteY13" fmla="*/ 1237722 h 2024785"/>
              <a:gd name="connsiteX14" fmla="*/ 1716464 w 1835725"/>
              <a:gd name="connsiteY14" fmla="*/ 1237913 h 2024785"/>
              <a:gd name="connsiteX15" fmla="*/ 1655409 w 1835725"/>
              <a:gd name="connsiteY15" fmla="*/ 1191717 h 2024785"/>
              <a:gd name="connsiteX16" fmla="*/ 1513200 w 1835725"/>
              <a:gd name="connsiteY16" fmla="*/ 856627 h 2024785"/>
              <a:gd name="connsiteX17" fmla="*/ 1538499 w 1835725"/>
              <a:gd name="connsiteY17" fmla="*/ 770415 h 2024785"/>
              <a:gd name="connsiteX18" fmla="*/ 1585229 w 1835725"/>
              <a:gd name="connsiteY18" fmla="*/ 764759 h 2024785"/>
              <a:gd name="connsiteX19" fmla="*/ 477919 w 1835725"/>
              <a:gd name="connsiteY19" fmla="*/ 21437 h 2024785"/>
              <a:gd name="connsiteX20" fmla="*/ 509236 w 1835725"/>
              <a:gd name="connsiteY20" fmla="*/ 84182 h 2024785"/>
              <a:gd name="connsiteX21" fmla="*/ 445829 w 1835725"/>
              <a:gd name="connsiteY21" fmla="*/ 139871 h 2024785"/>
              <a:gd name="connsiteX22" fmla="*/ 437447 w 1835725"/>
              <a:gd name="connsiteY22" fmla="*/ 139395 h 2024785"/>
              <a:gd name="connsiteX23" fmla="*/ 73211 w 1835725"/>
              <a:gd name="connsiteY23" fmla="*/ 137204 h 2024785"/>
              <a:gd name="connsiteX24" fmla="*/ 749 w 1835725"/>
              <a:gd name="connsiteY24" fmla="*/ 84082 h 2024785"/>
              <a:gd name="connsiteX25" fmla="*/ 53871 w 1835725"/>
              <a:gd name="connsiteY25" fmla="*/ 11621 h 2024785"/>
              <a:gd name="connsiteX26" fmla="*/ 58352 w 1835725"/>
              <a:gd name="connsiteY26" fmla="*/ 11093 h 2024785"/>
              <a:gd name="connsiteX27" fmla="*/ 454020 w 1835725"/>
              <a:gd name="connsiteY27" fmla="*/ 13474 h 2024785"/>
              <a:gd name="connsiteX28" fmla="*/ 477919 w 1835725"/>
              <a:gd name="connsiteY28" fmla="*/ 21437 h 2024785"/>
              <a:gd name="connsiteX29" fmla="*/ 957797 w 1835725"/>
              <a:gd name="connsiteY29" fmla="*/ 167970 h 2024785"/>
              <a:gd name="connsiteX30" fmla="*/ 1286982 w 1835725"/>
              <a:gd name="connsiteY30" fmla="*/ 387616 h 2024785"/>
              <a:gd name="connsiteX31" fmla="*/ 1293725 w 1835725"/>
              <a:gd name="connsiteY31" fmla="*/ 477075 h 2024785"/>
              <a:gd name="connsiteX32" fmla="*/ 1245453 w 1835725"/>
              <a:gd name="connsiteY32" fmla="*/ 499154 h 2024785"/>
              <a:gd name="connsiteX33" fmla="*/ 1245167 w 1835725"/>
              <a:gd name="connsiteY33" fmla="*/ 499154 h 2024785"/>
              <a:gd name="connsiteX34" fmla="*/ 1203638 w 1835725"/>
              <a:gd name="connsiteY34" fmla="*/ 484104 h 2024785"/>
              <a:gd name="connsiteX35" fmla="*/ 900647 w 1835725"/>
              <a:gd name="connsiteY35" fmla="*/ 281508 h 2024785"/>
              <a:gd name="connsiteX36" fmla="*/ 872454 w 1835725"/>
              <a:gd name="connsiteY36" fmla="*/ 196164 h 2024785"/>
              <a:gd name="connsiteX37" fmla="*/ 957797 w 1835725"/>
              <a:gd name="connsiteY37" fmla="*/ 167970 h 2024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835725" h="2024785">
                <a:moveTo>
                  <a:pt x="1801138" y="1622662"/>
                </a:moveTo>
                <a:cubicBezTo>
                  <a:pt x="1822105" y="1633400"/>
                  <a:pt x="1836117" y="1655372"/>
                  <a:pt x="1835717" y="1680254"/>
                </a:cubicBezTo>
                <a:cubicBezTo>
                  <a:pt x="1832093" y="1746382"/>
                  <a:pt x="1824354" y="1812154"/>
                  <a:pt x="1812568" y="1877193"/>
                </a:cubicBezTo>
                <a:lnTo>
                  <a:pt x="1776210" y="2024785"/>
                </a:lnTo>
                <a:lnTo>
                  <a:pt x="1655772" y="1983449"/>
                </a:lnTo>
                <a:lnTo>
                  <a:pt x="1687591" y="1854495"/>
                </a:lnTo>
                <a:cubicBezTo>
                  <a:pt x="1698455" y="1794657"/>
                  <a:pt x="1705590" y="1734142"/>
                  <a:pt x="1708939" y="1673301"/>
                </a:cubicBezTo>
                <a:cubicBezTo>
                  <a:pt x="1712216" y="1638363"/>
                  <a:pt x="1743190" y="1612703"/>
                  <a:pt x="1778129" y="1615979"/>
                </a:cubicBezTo>
                <a:cubicBezTo>
                  <a:pt x="1786387" y="1616753"/>
                  <a:pt x="1794149" y="1619084"/>
                  <a:pt x="1801138" y="1622662"/>
                </a:cubicBezTo>
                <a:close/>
                <a:moveTo>
                  <a:pt x="1585229" y="764759"/>
                </a:moveTo>
                <a:cubicBezTo>
                  <a:pt x="1600438" y="768789"/>
                  <a:pt x="1614156" y="778436"/>
                  <a:pt x="1623024" y="792810"/>
                </a:cubicBezTo>
                <a:cubicBezTo>
                  <a:pt x="1689575" y="907319"/>
                  <a:pt x="1741505" y="1029715"/>
                  <a:pt x="1777614" y="1157141"/>
                </a:cubicBezTo>
                <a:cubicBezTo>
                  <a:pt x="1787149" y="1190888"/>
                  <a:pt x="1767537" y="1225969"/>
                  <a:pt x="1733799" y="1235532"/>
                </a:cubicBezTo>
                <a:cubicBezTo>
                  <a:pt x="1728151" y="1237046"/>
                  <a:pt x="1722312" y="1237780"/>
                  <a:pt x="1716464" y="1237722"/>
                </a:cubicBezTo>
                <a:lnTo>
                  <a:pt x="1716464" y="1237913"/>
                </a:lnTo>
                <a:cubicBezTo>
                  <a:pt x="1688070" y="1237913"/>
                  <a:pt x="1663124" y="1219044"/>
                  <a:pt x="1655409" y="1191717"/>
                </a:cubicBezTo>
                <a:cubicBezTo>
                  <a:pt x="1622214" y="1074512"/>
                  <a:pt x="1574437" y="961936"/>
                  <a:pt x="1513200" y="856627"/>
                </a:cubicBezTo>
                <a:cubicBezTo>
                  <a:pt x="1496379" y="825834"/>
                  <a:pt x="1507704" y="787236"/>
                  <a:pt x="1538499" y="770415"/>
                </a:cubicBezTo>
                <a:cubicBezTo>
                  <a:pt x="1553325" y="762319"/>
                  <a:pt x="1570022" y="760730"/>
                  <a:pt x="1585229" y="764759"/>
                </a:cubicBezTo>
                <a:close/>
                <a:moveTo>
                  <a:pt x="477919" y="21437"/>
                </a:moveTo>
                <a:cubicBezTo>
                  <a:pt x="499341" y="33775"/>
                  <a:pt x="512445" y="58102"/>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89834" y="-4456"/>
                  <a:pt x="322735" y="-3656"/>
                  <a:pt x="454020" y="13474"/>
                </a:cubicBezTo>
                <a:cubicBezTo>
                  <a:pt x="462713" y="14543"/>
                  <a:pt x="470778" y="17324"/>
                  <a:pt x="477919" y="21437"/>
                </a:cubicBezTo>
                <a:close/>
                <a:moveTo>
                  <a:pt x="957797" y="167970"/>
                </a:move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8235" y="164811"/>
                  <a:pt x="926445" y="152188"/>
                  <a:pt x="957797" y="167970"/>
                </a:cubicBezTo>
                <a:close/>
              </a:path>
            </a:pathLst>
          </a:custGeom>
          <a:solidFill>
            <a:schemeClr val="accent4"/>
          </a:solidFill>
          <a:ln w="9525" cap="flat">
            <a:no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id="{3659E72A-741C-5BD9-F6A0-A22261D7D6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09527" y="6033795"/>
            <a:ext cx="1991064" cy="824205"/>
          </a:xfrm>
          <a:custGeom>
            <a:avLst/>
            <a:gdLst>
              <a:gd name="connsiteX0" fmla="*/ 995532 w 1991064"/>
              <a:gd name="connsiteY0" fmla="*/ 0 h 824205"/>
              <a:gd name="connsiteX1" fmla="*/ 1984823 w 1991064"/>
              <a:gd name="connsiteY1" fmla="*/ 784423 h 824205"/>
              <a:gd name="connsiteX2" fmla="*/ 1991064 w 1991064"/>
              <a:gd name="connsiteY2" fmla="*/ 824205 h 824205"/>
              <a:gd name="connsiteX3" fmla="*/ 0 w 1991064"/>
              <a:gd name="connsiteY3" fmla="*/ 824205 h 824205"/>
              <a:gd name="connsiteX4" fmla="*/ 6241 w 1991064"/>
              <a:gd name="connsiteY4" fmla="*/ 784423 h 824205"/>
              <a:gd name="connsiteX5" fmla="*/ 995532 w 1991064"/>
              <a:gd name="connsiteY5" fmla="*/ 0 h 824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91064" h="824205">
                <a:moveTo>
                  <a:pt x="995532" y="0"/>
                </a:moveTo>
                <a:cubicBezTo>
                  <a:pt x="1483521" y="0"/>
                  <a:pt x="1890663" y="336754"/>
                  <a:pt x="1984823" y="784423"/>
                </a:cubicBezTo>
                <a:lnTo>
                  <a:pt x="1991064" y="824205"/>
                </a:lnTo>
                <a:lnTo>
                  <a:pt x="0" y="824205"/>
                </a:lnTo>
                <a:lnTo>
                  <a:pt x="6241" y="784423"/>
                </a:lnTo>
                <a:cubicBezTo>
                  <a:pt x="100402" y="336754"/>
                  <a:pt x="507544" y="0"/>
                  <a:pt x="995532"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6" name="Freeform: Shape 85">
            <a:extLst>
              <a:ext uri="{FF2B5EF4-FFF2-40B4-BE49-F238E27FC236}">
                <a16:creationId xmlns:a16="http://schemas.microsoft.com/office/drawing/2014/main" id="{51FE14FA-077E-313C-DBE8-BC0E01344A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51696" y="5519196"/>
            <a:ext cx="1340305" cy="1338805"/>
          </a:xfrm>
          <a:custGeom>
            <a:avLst/>
            <a:gdLst>
              <a:gd name="connsiteX0" fmla="*/ 61913 w 1340305"/>
              <a:gd name="connsiteY0" fmla="*/ 0 h 1338805"/>
              <a:gd name="connsiteX1" fmla="*/ 1340305 w 1340305"/>
              <a:gd name="connsiteY1" fmla="*/ 0 h 1338805"/>
              <a:gd name="connsiteX2" fmla="*/ 1340305 w 1340305"/>
              <a:gd name="connsiteY2" fmla="*/ 123825 h 1338805"/>
              <a:gd name="connsiteX3" fmla="*/ 123825 w 1340305"/>
              <a:gd name="connsiteY3" fmla="*/ 123825 h 1338805"/>
              <a:gd name="connsiteX4" fmla="*/ 123825 w 1340305"/>
              <a:gd name="connsiteY4" fmla="*/ 1338805 h 1338805"/>
              <a:gd name="connsiteX5" fmla="*/ 0 w 1340305"/>
              <a:gd name="connsiteY5" fmla="*/ 1338805 h 1338805"/>
              <a:gd name="connsiteX6" fmla="*/ 0 w 1340305"/>
              <a:gd name="connsiteY6" fmla="*/ 61913 h 1338805"/>
              <a:gd name="connsiteX7" fmla="*/ 61913 w 1340305"/>
              <a:gd name="connsiteY7" fmla="*/ 0 h 1338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40305" h="1338805">
                <a:moveTo>
                  <a:pt x="61913" y="0"/>
                </a:moveTo>
                <a:lnTo>
                  <a:pt x="1340305" y="0"/>
                </a:lnTo>
                <a:lnTo>
                  <a:pt x="1340305" y="123825"/>
                </a:lnTo>
                <a:lnTo>
                  <a:pt x="123825" y="123825"/>
                </a:lnTo>
                <a:lnTo>
                  <a:pt x="123825" y="1338805"/>
                </a:lnTo>
                <a:lnTo>
                  <a:pt x="0" y="1338805"/>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Tree>
    <p:extLst>
      <p:ext uri="{BB962C8B-B14F-4D97-AF65-F5344CB8AC3E}">
        <p14:creationId xmlns:p14="http://schemas.microsoft.com/office/powerpoint/2010/main" val="1574689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type="lt">
                                    <p:tmPct val="10000"/>
                                  </p:iterate>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5A53A88-59D1-34B9-F0E3-53F226C06EA0}"/>
            </a:ext>
          </a:extLst>
        </p:cNvPr>
        <p:cNvGrpSpPr/>
        <p:nvPr/>
      </p:nvGrpSpPr>
      <p:grpSpPr>
        <a:xfrm>
          <a:off x="0" y="0"/>
          <a:ext cx="0" cy="0"/>
          <a:chOff x="0" y="0"/>
          <a:chExt cx="0" cy="0"/>
        </a:xfrm>
      </p:grpSpPr>
      <p:sp useBgFill="1">
        <p:nvSpPr>
          <p:cNvPr id="4103" name="Rectangle 4102">
            <a:extLst>
              <a:ext uri="{FF2B5EF4-FFF2-40B4-BE49-F238E27FC236}">
                <a16:creationId xmlns:a16="http://schemas.microsoft.com/office/drawing/2014/main" id="{352BEC0E-22F8-46D0-9632-375DB541B0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904E82B-D020-5012-19E9-E52989B83149}"/>
              </a:ext>
            </a:extLst>
          </p:cNvPr>
          <p:cNvSpPr txBox="1"/>
          <p:nvPr/>
        </p:nvSpPr>
        <p:spPr>
          <a:xfrm>
            <a:off x="640080" y="329184"/>
            <a:ext cx="6894576" cy="1783080"/>
          </a:xfrm>
          <a:prstGeom prst="rect">
            <a:avLst/>
          </a:prstGeom>
        </p:spPr>
        <p:txBody>
          <a:bodyPr vert="horz" lIns="91440" tIns="45720" rIns="91440" bIns="45720" rtlCol="0" anchor="b">
            <a:normAutofit/>
          </a:bodyPr>
          <a:lstStyle/>
          <a:p>
            <a:pPr defTabSz="914400">
              <a:lnSpc>
                <a:spcPct val="90000"/>
              </a:lnSpc>
              <a:spcBef>
                <a:spcPct val="0"/>
              </a:spcBef>
              <a:spcAft>
                <a:spcPts val="600"/>
              </a:spcAft>
            </a:pPr>
            <a:r>
              <a:rPr lang="en-US" sz="5400" dirty="0">
                <a:effectLst/>
                <a:latin typeface="+mj-lt"/>
                <a:ea typeface="+mj-ea"/>
                <a:cs typeface="+mj-cs"/>
              </a:rPr>
              <a:t>Metrics to Evaluate Accuracy </a:t>
            </a:r>
            <a:endParaRPr lang="en-US" sz="5400" dirty="0">
              <a:latin typeface="+mj-lt"/>
              <a:ea typeface="+mj-ea"/>
              <a:cs typeface="+mj-cs"/>
            </a:endParaRPr>
          </a:p>
        </p:txBody>
      </p:sp>
      <p:sp>
        <p:nvSpPr>
          <p:cNvPr id="4105"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8952" y="2395728"/>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CA656427-828A-69E2-6003-A8B8242E4E05}"/>
              </a:ext>
            </a:extLst>
          </p:cNvPr>
          <p:cNvSpPr txBox="1"/>
          <p:nvPr/>
        </p:nvSpPr>
        <p:spPr>
          <a:xfrm>
            <a:off x="640080" y="2706624"/>
            <a:ext cx="6894576" cy="3483864"/>
          </a:xfrm>
          <a:prstGeom prst="rect">
            <a:avLst/>
          </a:prstGeom>
        </p:spPr>
        <p:txBody>
          <a:bodyPr vert="horz" lIns="91440" tIns="45720" rIns="91440" bIns="45720" rtlCol="0">
            <a:normAutofit/>
          </a:bodyPr>
          <a:lstStyle/>
          <a:p>
            <a:pPr marR="0" defTabSz="914400">
              <a:lnSpc>
                <a:spcPct val="90000"/>
              </a:lnSpc>
              <a:spcBef>
                <a:spcPts val="1100"/>
              </a:spcBef>
              <a:spcAft>
                <a:spcPts val="200"/>
              </a:spcAft>
            </a:pPr>
            <a:r>
              <a:rPr lang="en-US" sz="1700" b="0" dirty="0">
                <a:effectLst/>
              </a:rPr>
              <a:t>Use part of the MIMIC-III dataset for training (e.g., 80%) and the rest for testing (e.g., 20%) and compare the agent's predictions with established clinical models or expert-labeled data.</a:t>
            </a:r>
            <a:endParaRPr lang="en-US" sz="1700" b="1" dirty="0">
              <a:effectLst/>
            </a:endParaRPr>
          </a:p>
          <a:p>
            <a:pPr marL="0" marR="0" indent="-228600" defTabSz="914400">
              <a:lnSpc>
                <a:spcPct val="90000"/>
              </a:lnSpc>
              <a:spcBef>
                <a:spcPts val="1100"/>
              </a:spcBef>
              <a:spcAft>
                <a:spcPts val="200"/>
              </a:spcAft>
              <a:buFont typeface="Arial" panose="020B0604020202020204" pitchFamily="34" charset="0"/>
              <a:buChar char="•"/>
            </a:pPr>
            <a:r>
              <a:rPr lang="en-US" sz="1700" b="1" dirty="0">
                <a:solidFill>
                  <a:schemeClr val="accent5">
                    <a:lumMod val="60000"/>
                    <a:lumOff val="40000"/>
                  </a:schemeClr>
                </a:solidFill>
                <a:effectLst/>
              </a:rPr>
              <a:t>Precision</a:t>
            </a:r>
            <a:r>
              <a:rPr lang="en-US" sz="1700" b="0" dirty="0">
                <a:effectLst/>
              </a:rPr>
              <a:t>: The proportion of correctly identified risks out of all risks predicted.</a:t>
            </a:r>
            <a:endParaRPr lang="en-US" sz="1700" b="1" dirty="0">
              <a:effectLst/>
            </a:endParaRPr>
          </a:p>
          <a:p>
            <a:pPr marL="0" marR="0" indent="-228600" defTabSz="914400">
              <a:lnSpc>
                <a:spcPct val="90000"/>
              </a:lnSpc>
              <a:spcBef>
                <a:spcPts val="1100"/>
              </a:spcBef>
              <a:spcAft>
                <a:spcPts val="200"/>
              </a:spcAft>
              <a:buFont typeface="Arial" panose="020B0604020202020204" pitchFamily="34" charset="0"/>
              <a:buChar char="•"/>
            </a:pPr>
            <a:r>
              <a:rPr lang="en-US" sz="1700" b="1" dirty="0">
                <a:solidFill>
                  <a:schemeClr val="accent5">
                    <a:lumMod val="60000"/>
                    <a:lumOff val="40000"/>
                  </a:schemeClr>
                </a:solidFill>
                <a:effectLst/>
              </a:rPr>
              <a:t>Recall</a:t>
            </a:r>
            <a:r>
              <a:rPr lang="en-US" sz="1700" b="0" dirty="0">
                <a:effectLst/>
              </a:rPr>
              <a:t>: The proportion of actual risks correctly identified by the agent.</a:t>
            </a:r>
            <a:endParaRPr lang="en-US" sz="1700" b="1" dirty="0">
              <a:effectLst/>
            </a:endParaRPr>
          </a:p>
          <a:p>
            <a:pPr marL="0" marR="0" indent="-228600" defTabSz="914400">
              <a:lnSpc>
                <a:spcPct val="90000"/>
              </a:lnSpc>
              <a:spcBef>
                <a:spcPts val="1100"/>
              </a:spcBef>
              <a:spcAft>
                <a:spcPts val="200"/>
              </a:spcAft>
              <a:buFont typeface="Arial" panose="020B0604020202020204" pitchFamily="34" charset="0"/>
              <a:buChar char="•"/>
            </a:pPr>
            <a:r>
              <a:rPr lang="en-US" sz="1700" b="1" dirty="0">
                <a:solidFill>
                  <a:schemeClr val="accent5">
                    <a:lumMod val="60000"/>
                    <a:lumOff val="40000"/>
                  </a:schemeClr>
                </a:solidFill>
                <a:effectLst/>
              </a:rPr>
              <a:t>F1-Score</a:t>
            </a:r>
            <a:r>
              <a:rPr lang="en-US" sz="1700" b="0" dirty="0">
                <a:effectLst/>
              </a:rPr>
              <a:t>: The harmonic means of precision and recall balancing the two metrics.</a:t>
            </a:r>
            <a:endParaRPr lang="en-US" sz="1700" b="1" dirty="0">
              <a:effectLst/>
            </a:endParaRPr>
          </a:p>
          <a:p>
            <a:pPr marL="0" marR="0" indent="-228600" defTabSz="914400">
              <a:lnSpc>
                <a:spcPct val="90000"/>
              </a:lnSpc>
              <a:spcBef>
                <a:spcPts val="1100"/>
              </a:spcBef>
              <a:spcAft>
                <a:spcPts val="200"/>
              </a:spcAft>
              <a:buFont typeface="Arial" panose="020B0604020202020204" pitchFamily="34" charset="0"/>
              <a:buChar char="•"/>
            </a:pPr>
            <a:r>
              <a:rPr lang="en-US" sz="1700" b="1" dirty="0">
                <a:solidFill>
                  <a:schemeClr val="accent5">
                    <a:lumMod val="60000"/>
                    <a:lumOff val="40000"/>
                  </a:schemeClr>
                </a:solidFill>
                <a:effectLst/>
              </a:rPr>
              <a:t>AUC-ROC Curve</a:t>
            </a:r>
            <a:r>
              <a:rPr lang="en-US" sz="1700" b="0" dirty="0">
                <a:effectLst/>
              </a:rPr>
              <a:t>: Measures the ability of the model to distinguish between high and low-risk patients.</a:t>
            </a:r>
            <a:endParaRPr lang="en-US" sz="1700" b="1" dirty="0">
              <a:effectLst/>
            </a:endParaRPr>
          </a:p>
        </p:txBody>
      </p:sp>
      <p:pic>
        <p:nvPicPr>
          <p:cNvPr id="122" name="Graphic 121" descr="Bar chart">
            <a:extLst>
              <a:ext uri="{FF2B5EF4-FFF2-40B4-BE49-F238E27FC236}">
                <a16:creationId xmlns:a16="http://schemas.microsoft.com/office/drawing/2014/main" id="{EE60E900-83B3-041B-5FF0-2C8811C52C4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155963" y="329183"/>
            <a:ext cx="3429969" cy="3429969"/>
          </a:xfrm>
          <a:prstGeom prst="rect">
            <a:avLst/>
          </a:prstGeom>
        </p:spPr>
      </p:pic>
      <p:pic>
        <p:nvPicPr>
          <p:cNvPr id="4098" name="Picture 2" descr="A modern and visually engaging infographic with a black background that illustrates key machine learning evaluation metrics: F1 Score, AUC (Area Under the Curve), ROC (Receiver Operating Characteristic) Curve, Precision, and Recall. Each metric is represented with minimalistic icons or charts, such as a confusion matrix, precision-recall graph, and ROC curve, paired with concise labels. The design uses vibrant accent colors like blue, green, and orange for contrast against the black background, with a clean and professional layout suitable for presentations.">
            <a:extLst>
              <a:ext uri="{FF2B5EF4-FFF2-40B4-BE49-F238E27FC236}">
                <a16:creationId xmlns:a16="http://schemas.microsoft.com/office/drawing/2014/main" id="{4CBB5E12-B1A6-72D2-FFA8-0FC760648B34}"/>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8429625" y="3429000"/>
            <a:ext cx="2943225" cy="2943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00949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2200"/>
                            </p:stCondLst>
                            <p:childTnLst>
                              <p:par>
                                <p:cTn id="9" presetID="10" presetClass="entr" presetSubtype="0" fill="hold" nodeType="afterEffect">
                                  <p:stCondLst>
                                    <p:cond delay="0"/>
                                  </p:stCondLst>
                                  <p:iterate>
                                    <p:tmPct val="10000"/>
                                  </p:iterate>
                                  <p:childTnLst>
                                    <p:set>
                                      <p:cBhvr>
                                        <p:cTn id="10" dur="1" fill="hold">
                                          <p:stCondLst>
                                            <p:cond delay="0"/>
                                          </p:stCondLst>
                                        </p:cTn>
                                        <p:tgtEl>
                                          <p:spTgt spid="122"/>
                                        </p:tgtEl>
                                        <p:attrNameLst>
                                          <p:attrName>style.visibility</p:attrName>
                                        </p:attrNameLst>
                                      </p:cBhvr>
                                      <p:to>
                                        <p:strVal val="visible"/>
                                      </p:to>
                                    </p:set>
                                    <p:animEffect transition="in" filter="fade">
                                      <p:cBhvr>
                                        <p:cTn id="11" dur="700"/>
                                        <p:tgtEl>
                                          <p:spTgt spid="1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DC62CA9-C192-795F-5AF6-C0A62DC18154}"/>
            </a:ext>
          </a:extLst>
        </p:cNvPr>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9A724DBA-D2D9-471E-8ED7-2015DDD950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A685F794-CA3A-FE3D-C5AE-C9F4D5B4CE44}"/>
              </a:ext>
            </a:extLst>
          </p:cNvPr>
          <p:cNvSpPr txBox="1"/>
          <p:nvPr/>
        </p:nvSpPr>
        <p:spPr>
          <a:xfrm>
            <a:off x="7239014" y="525982"/>
            <a:ext cx="4282983" cy="1200361"/>
          </a:xfrm>
          <a:prstGeom prst="rect">
            <a:avLst/>
          </a:prstGeom>
        </p:spPr>
        <p:txBody>
          <a:bodyPr vert="horz" lIns="91440" tIns="45720" rIns="91440" bIns="45720" rtlCol="0" anchor="b">
            <a:normAutofit/>
          </a:bodyPr>
          <a:lstStyle/>
          <a:p>
            <a:pPr defTabSz="914400">
              <a:lnSpc>
                <a:spcPct val="90000"/>
              </a:lnSpc>
              <a:spcBef>
                <a:spcPct val="0"/>
              </a:spcBef>
              <a:spcAft>
                <a:spcPts val="600"/>
              </a:spcAft>
            </a:pPr>
            <a:r>
              <a:rPr lang="en-US" sz="3600" kern="1200" dirty="0">
                <a:solidFill>
                  <a:schemeClr val="tx1"/>
                </a:solidFill>
                <a:effectLst/>
                <a:latin typeface="+mj-lt"/>
                <a:ea typeface="+mj-ea"/>
                <a:cs typeface="+mj-cs"/>
              </a:rPr>
              <a:t>State Graph Diagram (Lang Graph) </a:t>
            </a:r>
            <a:endParaRPr lang="en-US" sz="3600" kern="1200" dirty="0">
              <a:solidFill>
                <a:schemeClr val="tx1"/>
              </a:solidFill>
              <a:latin typeface="+mj-lt"/>
              <a:ea typeface="+mj-ea"/>
              <a:cs typeface="+mj-cs"/>
            </a:endParaRPr>
          </a:p>
        </p:txBody>
      </p:sp>
      <p:sp>
        <p:nvSpPr>
          <p:cNvPr id="30" name="Rectangle 29">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4641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0234"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diagram of a graph&#10;&#10;Description automatically generated">
            <a:extLst>
              <a:ext uri="{FF2B5EF4-FFF2-40B4-BE49-F238E27FC236}">
                <a16:creationId xmlns:a16="http://schemas.microsoft.com/office/drawing/2014/main" id="{924EE001-CBB8-5FC7-6E94-050C7868B23C}"/>
              </a:ext>
            </a:extLst>
          </p:cNvPr>
          <p:cNvPicPr>
            <a:picLocks noChangeAspect="1"/>
          </p:cNvPicPr>
          <p:nvPr/>
        </p:nvPicPr>
        <p:blipFill>
          <a:blip r:embed="rId3"/>
          <a:stretch>
            <a:fillRect/>
          </a:stretch>
        </p:blipFill>
        <p:spPr>
          <a:xfrm>
            <a:off x="954459" y="650494"/>
            <a:ext cx="4871588" cy="5324142"/>
          </a:xfrm>
          <a:prstGeom prst="rect">
            <a:avLst/>
          </a:prstGeom>
        </p:spPr>
      </p:pic>
      <p:sp>
        <p:nvSpPr>
          <p:cNvPr id="34" name="Rectangle 33">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277786"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FA626A48-FD49-09AA-45FE-C93D16FBF0D3}"/>
              </a:ext>
            </a:extLst>
          </p:cNvPr>
          <p:cNvSpPr txBox="1"/>
          <p:nvPr/>
        </p:nvSpPr>
        <p:spPr>
          <a:xfrm>
            <a:off x="7239012" y="2031101"/>
            <a:ext cx="4282984" cy="1890533"/>
          </a:xfrm>
          <a:prstGeom prst="rect">
            <a:avLst/>
          </a:prstGeom>
        </p:spPr>
        <p:txBody>
          <a:bodyPr vert="horz" lIns="91440" tIns="45720" rIns="91440" bIns="45720" rtlCol="0" anchor="ctr">
            <a:normAutofit/>
          </a:bodyPr>
          <a:lstStyle/>
          <a:p>
            <a:pPr defTabSz="914400">
              <a:lnSpc>
                <a:spcPct val="90000"/>
              </a:lnSpc>
              <a:spcAft>
                <a:spcPts val="600"/>
              </a:spcAft>
            </a:pPr>
            <a:r>
              <a:rPr lang="en-US" dirty="0">
                <a:effectLst/>
              </a:rPr>
              <a:t>This figure shows the workflow and interactions between the various agents, the knowledge graph, patient history, and Gen AI (Gemini-Pro) in the AICare system.</a:t>
            </a:r>
            <a:endParaRPr lang="en-US" dirty="0"/>
          </a:p>
        </p:txBody>
      </p:sp>
      <p:sp>
        <p:nvSpPr>
          <p:cNvPr id="36" name="Rectangle 35">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677179"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02024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EEB962E-7B62-64AF-D7E8-3B67DC2A4545}"/>
            </a:ext>
          </a:extLst>
        </p:cNvPr>
        <p:cNvGrpSpPr/>
        <p:nvPr/>
      </p:nvGrpSpPr>
      <p:grpSpPr>
        <a:xfrm>
          <a:off x="0" y="0"/>
          <a:ext cx="0" cy="0"/>
          <a:chOff x="0" y="0"/>
          <a:chExt cx="0" cy="0"/>
        </a:xfrm>
      </p:grpSpPr>
      <p:sp useBgFill="1">
        <p:nvSpPr>
          <p:cNvPr id="40" name="Rectangle 39">
            <a:extLst>
              <a:ext uri="{FF2B5EF4-FFF2-40B4-BE49-F238E27FC236}">
                <a16:creationId xmlns:a16="http://schemas.microsoft.com/office/drawing/2014/main" id="{1CD81A2A-6ED4-4EF4-A14C-912D31E148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6" name="TextBox 5">
            <a:extLst>
              <a:ext uri="{FF2B5EF4-FFF2-40B4-BE49-F238E27FC236}">
                <a16:creationId xmlns:a16="http://schemas.microsoft.com/office/drawing/2014/main" id="{6C2083E9-7A69-AB12-2E72-BD1189337119}"/>
              </a:ext>
            </a:extLst>
          </p:cNvPr>
          <p:cNvSpPr txBox="1"/>
          <p:nvPr/>
        </p:nvSpPr>
        <p:spPr>
          <a:xfrm>
            <a:off x="838200" y="365125"/>
            <a:ext cx="5393361" cy="1325563"/>
          </a:xfrm>
          <a:prstGeom prst="rect">
            <a:avLst/>
          </a:prstGeom>
        </p:spPr>
        <p:txBody>
          <a:bodyPr vert="horz" lIns="91440" tIns="45720" rIns="91440" bIns="45720" rtlCol="0" anchor="ctr">
            <a:normAutofit/>
          </a:bodyPr>
          <a:lstStyle/>
          <a:p>
            <a:pPr defTabSz="914400">
              <a:lnSpc>
                <a:spcPct val="90000"/>
              </a:lnSpc>
              <a:spcBef>
                <a:spcPct val="0"/>
              </a:spcBef>
              <a:spcAft>
                <a:spcPts val="600"/>
              </a:spcAft>
            </a:pPr>
            <a:r>
              <a:rPr lang="en-US" sz="4800" kern="1200" dirty="0">
                <a:solidFill>
                  <a:schemeClr val="tx1"/>
                </a:solidFill>
                <a:effectLst/>
                <a:latin typeface="+mj-lt"/>
                <a:ea typeface="+mj-ea"/>
                <a:cs typeface="+mj-cs"/>
              </a:rPr>
              <a:t>Conclusions </a:t>
            </a:r>
            <a:endParaRPr lang="en-US" sz="4800" kern="1200" dirty="0">
              <a:solidFill>
                <a:schemeClr val="tx1"/>
              </a:solidFill>
              <a:latin typeface="+mj-lt"/>
              <a:ea typeface="+mj-ea"/>
              <a:cs typeface="+mj-cs"/>
            </a:endParaRPr>
          </a:p>
        </p:txBody>
      </p:sp>
      <p:sp>
        <p:nvSpPr>
          <p:cNvPr id="42" name="Freeform: Shape 41">
            <a:extLst>
              <a:ext uri="{FF2B5EF4-FFF2-40B4-BE49-F238E27FC236}">
                <a16:creationId xmlns:a16="http://schemas.microsoft.com/office/drawing/2014/main" id="{1661932C-CA15-4E17-B115-FAE7CBEE47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198657" y="1"/>
            <a:ext cx="1155142" cy="625027"/>
          </a:xfrm>
          <a:custGeom>
            <a:avLst/>
            <a:gdLst>
              <a:gd name="connsiteX0" fmla="*/ 4784 w 1155142"/>
              <a:gd name="connsiteY0" fmla="*/ 0 h 625027"/>
              <a:gd name="connsiteX1" fmla="*/ 1150358 w 1155142"/>
              <a:gd name="connsiteY1" fmla="*/ 0 h 625027"/>
              <a:gd name="connsiteX2" fmla="*/ 1155142 w 1155142"/>
              <a:gd name="connsiteY2" fmla="*/ 47456 h 625027"/>
              <a:gd name="connsiteX3" fmla="*/ 577571 w 1155142"/>
              <a:gd name="connsiteY3" fmla="*/ 625027 h 625027"/>
              <a:gd name="connsiteX4" fmla="*/ 0 w 1155142"/>
              <a:gd name="connsiteY4" fmla="*/ 47456 h 6250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625027">
                <a:moveTo>
                  <a:pt x="4784" y="0"/>
                </a:moveTo>
                <a:lnTo>
                  <a:pt x="1150358" y="0"/>
                </a:lnTo>
                <a:lnTo>
                  <a:pt x="1155142" y="47456"/>
                </a:lnTo>
                <a:cubicBezTo>
                  <a:pt x="1155142" y="366440"/>
                  <a:pt x="896555" y="625027"/>
                  <a:pt x="577571" y="625027"/>
                </a:cubicBezTo>
                <a:cubicBezTo>
                  <a:pt x="258587" y="625027"/>
                  <a:pt x="0" y="366440"/>
                  <a:pt x="0" y="47456"/>
                </a:cubicBezTo>
                <a:close/>
              </a:path>
            </a:pathLst>
          </a:custGeom>
          <a:solidFill>
            <a:schemeClr val="accent5">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 name="TextBox 6">
            <a:extLst>
              <a:ext uri="{FF2B5EF4-FFF2-40B4-BE49-F238E27FC236}">
                <a16:creationId xmlns:a16="http://schemas.microsoft.com/office/drawing/2014/main" id="{D99A1041-3BC6-C174-2A1F-88AAAD8C6ABA}"/>
              </a:ext>
            </a:extLst>
          </p:cNvPr>
          <p:cNvSpPr txBox="1"/>
          <p:nvPr/>
        </p:nvSpPr>
        <p:spPr>
          <a:xfrm>
            <a:off x="838200" y="1825625"/>
            <a:ext cx="6510807" cy="4351338"/>
          </a:xfrm>
          <a:prstGeom prst="rect">
            <a:avLst/>
          </a:prstGeom>
        </p:spPr>
        <p:txBody>
          <a:bodyPr vert="horz" lIns="91440" tIns="45720" rIns="91440" bIns="45720" rtlCol="0">
            <a:noAutofit/>
          </a:bodyPr>
          <a:lstStyle/>
          <a:p>
            <a:pPr defTabSz="914400">
              <a:lnSpc>
                <a:spcPct val="90000"/>
              </a:lnSpc>
              <a:spcAft>
                <a:spcPts val="600"/>
              </a:spcAft>
            </a:pPr>
            <a:r>
              <a:rPr lang="en-US" dirty="0"/>
              <a:t>The AICare system demonstrates significant potential for enhancing healthcare assistance using generative AI. Integrating Gemini-Pro with a knowledge graph derived from the MIMIC-III dataset enables a robust and informative system capable of providing personalized medical insights. The multi-agent architecture proves highly effective in managing different aspects of medical information processing. Each agent performs a specialized task, contributing to a comprehensive and coherent response to user queries. The Query Response Agent successfully retrieves patient history, providing the necessary context for subsequent agents. The Risk Assessment and Recommendation Agents, powered by Gemini-Pro, deliver valuable insights and actionable advice, showcasing the model's ability to interpret medical information. The Summarizing Text Agent effectively condenses complex medical information, facilitating quick comprehension for both healthcare providers and patients.</a:t>
            </a:r>
          </a:p>
        </p:txBody>
      </p:sp>
      <p:sp>
        <p:nvSpPr>
          <p:cNvPr id="44" name="Oval 43">
            <a:extLst>
              <a:ext uri="{FF2B5EF4-FFF2-40B4-BE49-F238E27FC236}">
                <a16:creationId xmlns:a16="http://schemas.microsoft.com/office/drawing/2014/main" id="{8590ADD5-9383-4D3D-9047-3DA2593CCB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08185" y="3423959"/>
            <a:ext cx="540822" cy="540822"/>
          </a:xfrm>
          <a:prstGeom prst="ellipse">
            <a:avLst/>
          </a:prstGeom>
          <a:noFill/>
          <a:ln w="1270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Graphic 23" descr="Robot">
            <a:extLst>
              <a:ext uri="{FF2B5EF4-FFF2-40B4-BE49-F238E27FC236}">
                <a16:creationId xmlns:a16="http://schemas.microsoft.com/office/drawing/2014/main" id="{DF2EE296-000F-924A-C901-E01798297AA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887184" y="1216485"/>
            <a:ext cx="3781051" cy="3781051"/>
          </a:xfrm>
          <a:custGeom>
            <a:avLst/>
            <a:gdLst/>
            <a:ahLst/>
            <a:cxnLst/>
            <a:rect l="l" t="t" r="r" b="b"/>
            <a:pathLst>
              <a:path w="4114800" h="5712488">
                <a:moveTo>
                  <a:pt x="133155" y="0"/>
                </a:moveTo>
                <a:lnTo>
                  <a:pt x="3981645" y="0"/>
                </a:lnTo>
                <a:cubicBezTo>
                  <a:pt x="4055184" y="0"/>
                  <a:pt x="4114800" y="59616"/>
                  <a:pt x="4114800" y="133155"/>
                </a:cubicBezTo>
                <a:lnTo>
                  <a:pt x="4114800" y="5579333"/>
                </a:lnTo>
                <a:cubicBezTo>
                  <a:pt x="4114800" y="5652872"/>
                  <a:pt x="4055184" y="5712488"/>
                  <a:pt x="3981645" y="5712488"/>
                </a:cubicBezTo>
                <a:lnTo>
                  <a:pt x="133155" y="5712488"/>
                </a:lnTo>
                <a:cubicBezTo>
                  <a:pt x="59616" y="5712488"/>
                  <a:pt x="0" y="5652872"/>
                  <a:pt x="0" y="5579333"/>
                </a:cubicBezTo>
                <a:lnTo>
                  <a:pt x="0" y="133155"/>
                </a:lnTo>
                <a:cubicBezTo>
                  <a:pt x="0" y="59616"/>
                  <a:pt x="59616" y="0"/>
                  <a:pt x="133155" y="0"/>
                </a:cubicBezTo>
                <a:close/>
              </a:path>
            </a:pathLst>
          </a:custGeom>
        </p:spPr>
      </p:pic>
      <p:sp>
        <p:nvSpPr>
          <p:cNvPr id="46" name="Freeform: Shape 45">
            <a:extLst>
              <a:ext uri="{FF2B5EF4-FFF2-40B4-BE49-F238E27FC236}">
                <a16:creationId xmlns:a16="http://schemas.microsoft.com/office/drawing/2014/main" id="{DABE3E45-88CF-45D8-8D40-C773324D93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49602" y="1"/>
            <a:ext cx="2066948" cy="1621879"/>
          </a:xfrm>
          <a:custGeom>
            <a:avLst/>
            <a:gdLst>
              <a:gd name="connsiteX0" fmla="*/ 0 w 2066948"/>
              <a:gd name="connsiteY0" fmla="*/ 0 h 1621879"/>
              <a:gd name="connsiteX1" fmla="*/ 123825 w 2066948"/>
              <a:gd name="connsiteY1" fmla="*/ 0 h 1621879"/>
              <a:gd name="connsiteX2" fmla="*/ 123825 w 2066948"/>
              <a:gd name="connsiteY2" fmla="*/ 1452620 h 1621879"/>
              <a:gd name="connsiteX3" fmla="*/ 1881378 w 2066948"/>
              <a:gd name="connsiteY3" fmla="*/ 436017 h 1621879"/>
              <a:gd name="connsiteX4" fmla="*/ 1127572 w 2066948"/>
              <a:gd name="connsiteY4" fmla="*/ 0 h 1621879"/>
              <a:gd name="connsiteX5" fmla="*/ 1374887 w 2066948"/>
              <a:gd name="connsiteY5" fmla="*/ 0 h 1621879"/>
              <a:gd name="connsiteX6" fmla="*/ 2035969 w 2066948"/>
              <a:gd name="connsiteY6" fmla="*/ 382391 h 1621879"/>
              <a:gd name="connsiteX7" fmla="*/ 2058648 w 2066948"/>
              <a:gd name="connsiteY7" fmla="*/ 466963 h 1621879"/>
              <a:gd name="connsiteX8" fmla="*/ 2035969 w 2066948"/>
              <a:gd name="connsiteY8" fmla="*/ 489642 h 1621879"/>
              <a:gd name="connsiteX9" fmla="*/ 92869 w 2066948"/>
              <a:gd name="connsiteY9" fmla="*/ 1613592 h 1621879"/>
              <a:gd name="connsiteX10" fmla="*/ 61913 w 2066948"/>
              <a:gd name="connsiteY10" fmla="*/ 1621879 h 1621879"/>
              <a:gd name="connsiteX11" fmla="*/ 0 w 2066948"/>
              <a:gd name="connsiteY11" fmla="*/ 1559967 h 1621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66948" h="1621879">
                <a:moveTo>
                  <a:pt x="0" y="0"/>
                </a:moveTo>
                <a:lnTo>
                  <a:pt x="123825" y="0"/>
                </a:lnTo>
                <a:lnTo>
                  <a:pt x="123825" y="1452620"/>
                </a:lnTo>
                <a:lnTo>
                  <a:pt x="1881378" y="436017"/>
                </a:lnTo>
                <a:lnTo>
                  <a:pt x="1127572" y="0"/>
                </a:lnTo>
                <a:lnTo>
                  <a:pt x="1374887" y="0"/>
                </a:lnTo>
                <a:lnTo>
                  <a:pt x="2035969" y="382391"/>
                </a:lnTo>
                <a:cubicBezTo>
                  <a:pt x="2065582" y="399479"/>
                  <a:pt x="2075745" y="437340"/>
                  <a:pt x="2058648" y="466963"/>
                </a:cubicBezTo>
                <a:cubicBezTo>
                  <a:pt x="2053219" y="476384"/>
                  <a:pt x="2045389" y="484204"/>
                  <a:pt x="2035969" y="489642"/>
                </a:cubicBezTo>
                <a:lnTo>
                  <a:pt x="92869" y="1613592"/>
                </a:lnTo>
                <a:cubicBezTo>
                  <a:pt x="83458" y="1619031"/>
                  <a:pt x="72780" y="1621889"/>
                  <a:pt x="61913" y="1621879"/>
                </a:cubicBezTo>
                <a:cubicBezTo>
                  <a:pt x="27719" y="1621879"/>
                  <a:pt x="0" y="1594161"/>
                  <a:pt x="0" y="1559967"/>
                </a:cubicBezTo>
                <a:close/>
              </a:path>
            </a:pathLst>
          </a:custGeom>
          <a:solidFill>
            <a:schemeClr val="accent6"/>
          </a:solidFill>
          <a:ln w="9525" cap="flat">
            <a:noFill/>
            <a:prstDash val="solid"/>
            <a:miter/>
          </a:ln>
        </p:spPr>
        <p:txBody>
          <a:bodyPr rtlCol="0" anchor="ctr"/>
          <a:lstStyle/>
          <a:p>
            <a:endParaRPr lang="en-US"/>
          </a:p>
        </p:txBody>
      </p:sp>
      <p:cxnSp>
        <p:nvCxnSpPr>
          <p:cNvPr id="48" name="Straight Connector 47">
            <a:extLst>
              <a:ext uri="{FF2B5EF4-FFF2-40B4-BE49-F238E27FC236}">
                <a16:creationId xmlns:a16="http://schemas.microsoft.com/office/drawing/2014/main" id="{49CD1692-827B-4C8D-B4A1-134FD04CF4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138745" y="1027906"/>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50" name="Freeform: Shape 49">
            <a:extLst>
              <a:ext uri="{FF2B5EF4-FFF2-40B4-BE49-F238E27FC236}">
                <a16:creationId xmlns:a16="http://schemas.microsoft.com/office/drawing/2014/main" id="{B91ECDA9-56DC-4270-8F33-01C5637B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463438">
            <a:off x="7456580" y="5166682"/>
            <a:ext cx="1835725" cy="2024785"/>
          </a:xfrm>
          <a:custGeom>
            <a:avLst/>
            <a:gdLst>
              <a:gd name="connsiteX0" fmla="*/ 1801138 w 1835725"/>
              <a:gd name="connsiteY0" fmla="*/ 1622662 h 2024785"/>
              <a:gd name="connsiteX1" fmla="*/ 1835717 w 1835725"/>
              <a:gd name="connsiteY1" fmla="*/ 1680254 h 2024785"/>
              <a:gd name="connsiteX2" fmla="*/ 1812568 w 1835725"/>
              <a:gd name="connsiteY2" fmla="*/ 1877193 h 2024785"/>
              <a:gd name="connsiteX3" fmla="*/ 1776210 w 1835725"/>
              <a:gd name="connsiteY3" fmla="*/ 2024785 h 2024785"/>
              <a:gd name="connsiteX4" fmla="*/ 1655772 w 1835725"/>
              <a:gd name="connsiteY4" fmla="*/ 1983449 h 2024785"/>
              <a:gd name="connsiteX5" fmla="*/ 1687591 w 1835725"/>
              <a:gd name="connsiteY5" fmla="*/ 1854495 h 2024785"/>
              <a:gd name="connsiteX6" fmla="*/ 1708939 w 1835725"/>
              <a:gd name="connsiteY6" fmla="*/ 1673301 h 2024785"/>
              <a:gd name="connsiteX7" fmla="*/ 1778129 w 1835725"/>
              <a:gd name="connsiteY7" fmla="*/ 1615979 h 2024785"/>
              <a:gd name="connsiteX8" fmla="*/ 1801138 w 1835725"/>
              <a:gd name="connsiteY8" fmla="*/ 1622662 h 2024785"/>
              <a:gd name="connsiteX9" fmla="*/ 1585229 w 1835725"/>
              <a:gd name="connsiteY9" fmla="*/ 764759 h 2024785"/>
              <a:gd name="connsiteX10" fmla="*/ 1623024 w 1835725"/>
              <a:gd name="connsiteY10" fmla="*/ 792810 h 2024785"/>
              <a:gd name="connsiteX11" fmla="*/ 1777614 w 1835725"/>
              <a:gd name="connsiteY11" fmla="*/ 1157141 h 2024785"/>
              <a:gd name="connsiteX12" fmla="*/ 1733799 w 1835725"/>
              <a:gd name="connsiteY12" fmla="*/ 1235532 h 2024785"/>
              <a:gd name="connsiteX13" fmla="*/ 1716464 w 1835725"/>
              <a:gd name="connsiteY13" fmla="*/ 1237722 h 2024785"/>
              <a:gd name="connsiteX14" fmla="*/ 1716464 w 1835725"/>
              <a:gd name="connsiteY14" fmla="*/ 1237913 h 2024785"/>
              <a:gd name="connsiteX15" fmla="*/ 1655409 w 1835725"/>
              <a:gd name="connsiteY15" fmla="*/ 1191717 h 2024785"/>
              <a:gd name="connsiteX16" fmla="*/ 1513200 w 1835725"/>
              <a:gd name="connsiteY16" fmla="*/ 856627 h 2024785"/>
              <a:gd name="connsiteX17" fmla="*/ 1538499 w 1835725"/>
              <a:gd name="connsiteY17" fmla="*/ 770415 h 2024785"/>
              <a:gd name="connsiteX18" fmla="*/ 1585229 w 1835725"/>
              <a:gd name="connsiteY18" fmla="*/ 764759 h 2024785"/>
              <a:gd name="connsiteX19" fmla="*/ 477919 w 1835725"/>
              <a:gd name="connsiteY19" fmla="*/ 21437 h 2024785"/>
              <a:gd name="connsiteX20" fmla="*/ 509236 w 1835725"/>
              <a:gd name="connsiteY20" fmla="*/ 84182 h 2024785"/>
              <a:gd name="connsiteX21" fmla="*/ 445829 w 1835725"/>
              <a:gd name="connsiteY21" fmla="*/ 139871 h 2024785"/>
              <a:gd name="connsiteX22" fmla="*/ 437447 w 1835725"/>
              <a:gd name="connsiteY22" fmla="*/ 139395 h 2024785"/>
              <a:gd name="connsiteX23" fmla="*/ 73211 w 1835725"/>
              <a:gd name="connsiteY23" fmla="*/ 137204 h 2024785"/>
              <a:gd name="connsiteX24" fmla="*/ 749 w 1835725"/>
              <a:gd name="connsiteY24" fmla="*/ 84082 h 2024785"/>
              <a:gd name="connsiteX25" fmla="*/ 53871 w 1835725"/>
              <a:gd name="connsiteY25" fmla="*/ 11621 h 2024785"/>
              <a:gd name="connsiteX26" fmla="*/ 58352 w 1835725"/>
              <a:gd name="connsiteY26" fmla="*/ 11093 h 2024785"/>
              <a:gd name="connsiteX27" fmla="*/ 454020 w 1835725"/>
              <a:gd name="connsiteY27" fmla="*/ 13474 h 2024785"/>
              <a:gd name="connsiteX28" fmla="*/ 477919 w 1835725"/>
              <a:gd name="connsiteY28" fmla="*/ 21437 h 2024785"/>
              <a:gd name="connsiteX29" fmla="*/ 957797 w 1835725"/>
              <a:gd name="connsiteY29" fmla="*/ 167970 h 2024785"/>
              <a:gd name="connsiteX30" fmla="*/ 1286982 w 1835725"/>
              <a:gd name="connsiteY30" fmla="*/ 387616 h 2024785"/>
              <a:gd name="connsiteX31" fmla="*/ 1293725 w 1835725"/>
              <a:gd name="connsiteY31" fmla="*/ 477075 h 2024785"/>
              <a:gd name="connsiteX32" fmla="*/ 1245453 w 1835725"/>
              <a:gd name="connsiteY32" fmla="*/ 499154 h 2024785"/>
              <a:gd name="connsiteX33" fmla="*/ 1245167 w 1835725"/>
              <a:gd name="connsiteY33" fmla="*/ 499154 h 2024785"/>
              <a:gd name="connsiteX34" fmla="*/ 1203638 w 1835725"/>
              <a:gd name="connsiteY34" fmla="*/ 484104 h 2024785"/>
              <a:gd name="connsiteX35" fmla="*/ 900647 w 1835725"/>
              <a:gd name="connsiteY35" fmla="*/ 281508 h 2024785"/>
              <a:gd name="connsiteX36" fmla="*/ 872454 w 1835725"/>
              <a:gd name="connsiteY36" fmla="*/ 196164 h 2024785"/>
              <a:gd name="connsiteX37" fmla="*/ 957797 w 1835725"/>
              <a:gd name="connsiteY37" fmla="*/ 167970 h 2024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835725" h="2024785">
                <a:moveTo>
                  <a:pt x="1801138" y="1622662"/>
                </a:moveTo>
                <a:cubicBezTo>
                  <a:pt x="1822105" y="1633400"/>
                  <a:pt x="1836117" y="1655372"/>
                  <a:pt x="1835717" y="1680254"/>
                </a:cubicBezTo>
                <a:cubicBezTo>
                  <a:pt x="1832093" y="1746382"/>
                  <a:pt x="1824354" y="1812154"/>
                  <a:pt x="1812568" y="1877193"/>
                </a:cubicBezTo>
                <a:lnTo>
                  <a:pt x="1776210" y="2024785"/>
                </a:lnTo>
                <a:lnTo>
                  <a:pt x="1655772" y="1983449"/>
                </a:lnTo>
                <a:lnTo>
                  <a:pt x="1687591" y="1854495"/>
                </a:lnTo>
                <a:cubicBezTo>
                  <a:pt x="1698455" y="1794657"/>
                  <a:pt x="1705590" y="1734142"/>
                  <a:pt x="1708939" y="1673301"/>
                </a:cubicBezTo>
                <a:cubicBezTo>
                  <a:pt x="1712216" y="1638363"/>
                  <a:pt x="1743190" y="1612703"/>
                  <a:pt x="1778129" y="1615979"/>
                </a:cubicBezTo>
                <a:cubicBezTo>
                  <a:pt x="1786387" y="1616753"/>
                  <a:pt x="1794149" y="1619084"/>
                  <a:pt x="1801138" y="1622662"/>
                </a:cubicBezTo>
                <a:close/>
                <a:moveTo>
                  <a:pt x="1585229" y="764759"/>
                </a:moveTo>
                <a:cubicBezTo>
                  <a:pt x="1600438" y="768789"/>
                  <a:pt x="1614156" y="778436"/>
                  <a:pt x="1623024" y="792810"/>
                </a:cubicBezTo>
                <a:cubicBezTo>
                  <a:pt x="1689575" y="907319"/>
                  <a:pt x="1741505" y="1029715"/>
                  <a:pt x="1777614" y="1157141"/>
                </a:cubicBezTo>
                <a:cubicBezTo>
                  <a:pt x="1787149" y="1190888"/>
                  <a:pt x="1767537" y="1225969"/>
                  <a:pt x="1733799" y="1235532"/>
                </a:cubicBezTo>
                <a:cubicBezTo>
                  <a:pt x="1728151" y="1237046"/>
                  <a:pt x="1722312" y="1237780"/>
                  <a:pt x="1716464" y="1237722"/>
                </a:cubicBezTo>
                <a:lnTo>
                  <a:pt x="1716464" y="1237913"/>
                </a:lnTo>
                <a:cubicBezTo>
                  <a:pt x="1688070" y="1237913"/>
                  <a:pt x="1663124" y="1219044"/>
                  <a:pt x="1655409" y="1191717"/>
                </a:cubicBezTo>
                <a:cubicBezTo>
                  <a:pt x="1622214" y="1074512"/>
                  <a:pt x="1574437" y="961936"/>
                  <a:pt x="1513200" y="856627"/>
                </a:cubicBezTo>
                <a:cubicBezTo>
                  <a:pt x="1496379" y="825834"/>
                  <a:pt x="1507704" y="787236"/>
                  <a:pt x="1538499" y="770415"/>
                </a:cubicBezTo>
                <a:cubicBezTo>
                  <a:pt x="1553325" y="762319"/>
                  <a:pt x="1570022" y="760730"/>
                  <a:pt x="1585229" y="764759"/>
                </a:cubicBezTo>
                <a:close/>
                <a:moveTo>
                  <a:pt x="477919" y="21437"/>
                </a:moveTo>
                <a:cubicBezTo>
                  <a:pt x="499341" y="33775"/>
                  <a:pt x="512445" y="58102"/>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89834" y="-4456"/>
                  <a:pt x="322735" y="-3656"/>
                  <a:pt x="454020" y="13474"/>
                </a:cubicBezTo>
                <a:cubicBezTo>
                  <a:pt x="462713" y="14543"/>
                  <a:pt x="470778" y="17324"/>
                  <a:pt x="477919" y="21437"/>
                </a:cubicBezTo>
                <a:close/>
                <a:moveTo>
                  <a:pt x="957797" y="167970"/>
                </a:move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8235" y="164811"/>
                  <a:pt x="926445" y="152188"/>
                  <a:pt x="957797" y="167970"/>
                </a:cubicBezTo>
                <a:close/>
              </a:path>
            </a:pathLst>
          </a:custGeom>
          <a:solidFill>
            <a:schemeClr val="accent4"/>
          </a:solid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75F47824-961D-465D-84F9-EAE11BC617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09527" y="6033795"/>
            <a:ext cx="1991064" cy="824205"/>
          </a:xfrm>
          <a:custGeom>
            <a:avLst/>
            <a:gdLst>
              <a:gd name="connsiteX0" fmla="*/ 995532 w 1991064"/>
              <a:gd name="connsiteY0" fmla="*/ 0 h 824205"/>
              <a:gd name="connsiteX1" fmla="*/ 1984823 w 1991064"/>
              <a:gd name="connsiteY1" fmla="*/ 784423 h 824205"/>
              <a:gd name="connsiteX2" fmla="*/ 1991064 w 1991064"/>
              <a:gd name="connsiteY2" fmla="*/ 824205 h 824205"/>
              <a:gd name="connsiteX3" fmla="*/ 0 w 1991064"/>
              <a:gd name="connsiteY3" fmla="*/ 824205 h 824205"/>
              <a:gd name="connsiteX4" fmla="*/ 6241 w 1991064"/>
              <a:gd name="connsiteY4" fmla="*/ 784423 h 824205"/>
              <a:gd name="connsiteX5" fmla="*/ 995532 w 1991064"/>
              <a:gd name="connsiteY5" fmla="*/ 0 h 824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91064" h="824205">
                <a:moveTo>
                  <a:pt x="995532" y="0"/>
                </a:moveTo>
                <a:cubicBezTo>
                  <a:pt x="1483521" y="0"/>
                  <a:pt x="1890663" y="336754"/>
                  <a:pt x="1984823" y="784423"/>
                </a:cubicBezTo>
                <a:lnTo>
                  <a:pt x="1991064" y="824205"/>
                </a:lnTo>
                <a:lnTo>
                  <a:pt x="0" y="824205"/>
                </a:lnTo>
                <a:lnTo>
                  <a:pt x="6241" y="784423"/>
                </a:lnTo>
                <a:cubicBezTo>
                  <a:pt x="100402" y="336754"/>
                  <a:pt x="507544" y="0"/>
                  <a:pt x="995532"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4" name="Freeform: Shape 53">
            <a:extLst>
              <a:ext uri="{FF2B5EF4-FFF2-40B4-BE49-F238E27FC236}">
                <a16:creationId xmlns:a16="http://schemas.microsoft.com/office/drawing/2014/main" id="{FEC9DA3E-C1D7-472D-B7C0-F71AE41FB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51696" y="5519196"/>
            <a:ext cx="1340305" cy="1338805"/>
          </a:xfrm>
          <a:custGeom>
            <a:avLst/>
            <a:gdLst>
              <a:gd name="connsiteX0" fmla="*/ 61913 w 1340305"/>
              <a:gd name="connsiteY0" fmla="*/ 0 h 1338805"/>
              <a:gd name="connsiteX1" fmla="*/ 1340305 w 1340305"/>
              <a:gd name="connsiteY1" fmla="*/ 0 h 1338805"/>
              <a:gd name="connsiteX2" fmla="*/ 1340305 w 1340305"/>
              <a:gd name="connsiteY2" fmla="*/ 123825 h 1338805"/>
              <a:gd name="connsiteX3" fmla="*/ 123825 w 1340305"/>
              <a:gd name="connsiteY3" fmla="*/ 123825 h 1338805"/>
              <a:gd name="connsiteX4" fmla="*/ 123825 w 1340305"/>
              <a:gd name="connsiteY4" fmla="*/ 1338805 h 1338805"/>
              <a:gd name="connsiteX5" fmla="*/ 0 w 1340305"/>
              <a:gd name="connsiteY5" fmla="*/ 1338805 h 1338805"/>
              <a:gd name="connsiteX6" fmla="*/ 0 w 1340305"/>
              <a:gd name="connsiteY6" fmla="*/ 61913 h 1338805"/>
              <a:gd name="connsiteX7" fmla="*/ 61913 w 1340305"/>
              <a:gd name="connsiteY7" fmla="*/ 0 h 1338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40305" h="1338805">
                <a:moveTo>
                  <a:pt x="61913" y="0"/>
                </a:moveTo>
                <a:lnTo>
                  <a:pt x="1340305" y="0"/>
                </a:lnTo>
                <a:lnTo>
                  <a:pt x="1340305" y="123825"/>
                </a:lnTo>
                <a:lnTo>
                  <a:pt x="123825" y="123825"/>
                </a:lnTo>
                <a:lnTo>
                  <a:pt x="123825" y="1338805"/>
                </a:lnTo>
                <a:lnTo>
                  <a:pt x="0" y="1338805"/>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Tree>
    <p:extLst>
      <p:ext uri="{BB962C8B-B14F-4D97-AF65-F5344CB8AC3E}">
        <p14:creationId xmlns:p14="http://schemas.microsoft.com/office/powerpoint/2010/main" val="1903544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52BD8FA-4806-3DAC-C772-084E70ABDF36}"/>
            </a:ext>
          </a:extLst>
        </p:cNvPr>
        <p:cNvGrpSpPr/>
        <p:nvPr/>
      </p:nvGrpSpPr>
      <p:grpSpPr>
        <a:xfrm>
          <a:off x="0" y="0"/>
          <a:ext cx="0" cy="0"/>
          <a:chOff x="0" y="0"/>
          <a:chExt cx="0" cy="0"/>
        </a:xfrm>
      </p:grpSpPr>
      <p:sp useBgFill="1">
        <p:nvSpPr>
          <p:cNvPr id="83" name="Rectangle 82">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270559F1-9A9B-1238-C420-9BE68A003BE9}"/>
              </a:ext>
            </a:extLst>
          </p:cNvPr>
          <p:cNvSpPr txBox="1"/>
          <p:nvPr/>
        </p:nvSpPr>
        <p:spPr>
          <a:xfrm>
            <a:off x="5297762" y="329184"/>
            <a:ext cx="6251110" cy="1783080"/>
          </a:xfrm>
          <a:prstGeom prst="rect">
            <a:avLst/>
          </a:prstGeom>
        </p:spPr>
        <p:txBody>
          <a:bodyPr vert="horz" lIns="91440" tIns="45720" rIns="91440" bIns="45720" rtlCol="0" anchor="b">
            <a:normAutofit/>
          </a:bodyPr>
          <a:lstStyle/>
          <a:p>
            <a:pPr defTabSz="914400">
              <a:lnSpc>
                <a:spcPct val="90000"/>
              </a:lnSpc>
              <a:spcBef>
                <a:spcPct val="0"/>
              </a:spcBef>
              <a:spcAft>
                <a:spcPts val="600"/>
              </a:spcAft>
            </a:pPr>
            <a:r>
              <a:rPr lang="en-US" sz="5400" dirty="0">
                <a:effectLst/>
                <a:latin typeface="+mj-lt"/>
                <a:ea typeface="+mj-ea"/>
                <a:cs typeface="+mj-cs"/>
              </a:rPr>
              <a:t>Human Feedback and System Refinement</a:t>
            </a:r>
            <a:endParaRPr lang="en-US" sz="5400" dirty="0">
              <a:latin typeface="+mj-lt"/>
              <a:ea typeface="+mj-ea"/>
              <a:cs typeface="+mj-cs"/>
            </a:endParaRPr>
          </a:p>
        </p:txBody>
      </p:sp>
      <p:pic>
        <p:nvPicPr>
          <p:cNvPr id="66" name="Picture 65" descr="Colorful carved figures of humans">
            <a:extLst>
              <a:ext uri="{FF2B5EF4-FFF2-40B4-BE49-F238E27FC236}">
                <a16:creationId xmlns:a16="http://schemas.microsoft.com/office/drawing/2014/main" id="{8ABF283B-C346-5FD2-15DE-2BBE8C55D17A}"/>
              </a:ext>
            </a:extLst>
          </p:cNvPr>
          <p:cNvPicPr>
            <a:picLocks noChangeAspect="1"/>
          </p:cNvPicPr>
          <p:nvPr/>
        </p:nvPicPr>
        <p:blipFill>
          <a:blip r:embed="rId3"/>
          <a:srcRect l="25924" r="25689" b="-1"/>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85"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36842DE6-4045-6133-BB9C-AB6050FDB0C0}"/>
              </a:ext>
            </a:extLst>
          </p:cNvPr>
          <p:cNvSpPr txBox="1"/>
          <p:nvPr/>
        </p:nvSpPr>
        <p:spPr>
          <a:xfrm>
            <a:off x="5297762" y="2706624"/>
            <a:ext cx="6251110" cy="3483864"/>
          </a:xfrm>
          <a:prstGeom prst="rect">
            <a:avLst/>
          </a:prstGeom>
        </p:spPr>
        <p:txBody>
          <a:bodyPr vert="horz" lIns="91440" tIns="45720" rIns="91440" bIns="45720" rtlCol="0">
            <a:normAutofit/>
          </a:bodyPr>
          <a:lstStyle/>
          <a:p>
            <a:pPr defTabSz="914400">
              <a:lnSpc>
                <a:spcPct val="90000"/>
              </a:lnSpc>
              <a:spcAft>
                <a:spcPts val="600"/>
              </a:spcAft>
            </a:pPr>
            <a:r>
              <a:rPr lang="en-US" sz="2200" dirty="0"/>
              <a:t>The incorporation of a human feedback mechanism is crucial for ongoing system improvement. Feedback allows for iterative refinement of the agent prompts and responses, ensuring alignment with real-world healthcare needs and addressing potential biases in the AI model. This continuous improvement loop is essential for building trust and reliability in the system.</a:t>
            </a:r>
          </a:p>
        </p:txBody>
      </p:sp>
    </p:spTree>
    <p:extLst>
      <p:ext uri="{BB962C8B-B14F-4D97-AF65-F5344CB8AC3E}">
        <p14:creationId xmlns:p14="http://schemas.microsoft.com/office/powerpoint/2010/main" val="1525117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4AC722C-B43C-09D0-82CB-493277AF7001}"/>
            </a:ext>
          </a:extLst>
        </p:cNvPr>
        <p:cNvGrpSpPr/>
        <p:nvPr/>
      </p:nvGrpSpPr>
      <p:grpSpPr>
        <a:xfrm>
          <a:off x="0" y="0"/>
          <a:ext cx="0" cy="0"/>
          <a:chOff x="0" y="0"/>
          <a:chExt cx="0" cy="0"/>
        </a:xfrm>
      </p:grpSpPr>
      <p:sp useBgFill="1">
        <p:nvSpPr>
          <p:cNvPr id="6164" name="Rectangle 6163">
            <a:extLst>
              <a:ext uri="{FF2B5EF4-FFF2-40B4-BE49-F238E27FC236}">
                <a16:creationId xmlns:a16="http://schemas.microsoft.com/office/drawing/2014/main" id="{D1A4588A-55D5-49B8-BE41-54ACDCFF2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46" name="Picture 2" descr="Ethics of Artificial Intelligence in CX - Diabolocom">
            <a:extLst>
              <a:ext uri="{FF2B5EF4-FFF2-40B4-BE49-F238E27FC236}">
                <a16:creationId xmlns:a16="http://schemas.microsoft.com/office/drawing/2014/main" id="{3E5D717A-6053-7CF8-DDDB-90341E1419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4159" b="5396"/>
          <a:stretch/>
        </p:blipFill>
        <p:spPr bwMode="auto">
          <a:xfrm>
            <a:off x="20" y="11"/>
            <a:ext cx="12191980" cy="4203268"/>
          </a:xfrm>
          <a:prstGeom prst="rect">
            <a:avLst/>
          </a:prstGeom>
          <a:noFill/>
          <a:extLst>
            <a:ext uri="{909E8E84-426E-40DD-AFC4-6F175D3DCCD1}">
              <a14:hiddenFill xmlns:a14="http://schemas.microsoft.com/office/drawing/2010/main">
                <a:solidFill>
                  <a:srgbClr val="FFFFFF"/>
                </a:solidFill>
              </a14:hiddenFill>
            </a:ext>
          </a:extLst>
        </p:spPr>
      </p:pic>
      <p:sp>
        <p:nvSpPr>
          <p:cNvPr id="6166" name="Rectangle: Rounded Corners 6165">
            <a:extLst>
              <a:ext uri="{FF2B5EF4-FFF2-40B4-BE49-F238E27FC236}">
                <a16:creationId xmlns:a16="http://schemas.microsoft.com/office/drawing/2014/main" id="{F97E7EA2-EDCD-47E9-81BC-415C606D1B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119552"/>
            <a:ext cx="9382538"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6" name="TextBox 5">
            <a:extLst>
              <a:ext uri="{FF2B5EF4-FFF2-40B4-BE49-F238E27FC236}">
                <a16:creationId xmlns:a16="http://schemas.microsoft.com/office/drawing/2014/main" id="{68F4AFB1-8D44-86DE-E799-22C20E80358C}"/>
              </a:ext>
            </a:extLst>
          </p:cNvPr>
          <p:cNvSpPr txBox="1"/>
          <p:nvPr/>
        </p:nvSpPr>
        <p:spPr>
          <a:xfrm>
            <a:off x="566928" y="4203278"/>
            <a:ext cx="8557193" cy="536063"/>
          </a:xfrm>
          <a:prstGeom prst="rect">
            <a:avLst/>
          </a:prstGeom>
        </p:spPr>
        <p:txBody>
          <a:bodyPr vert="horz" lIns="91440" tIns="45720" rIns="91440" bIns="45720" rtlCol="0" anchor="ctr">
            <a:normAutofit/>
          </a:bodyPr>
          <a:lstStyle/>
          <a:p>
            <a:pPr defTabSz="914400">
              <a:lnSpc>
                <a:spcPct val="90000"/>
              </a:lnSpc>
              <a:spcBef>
                <a:spcPct val="0"/>
              </a:spcBef>
              <a:spcAft>
                <a:spcPts val="600"/>
              </a:spcAft>
            </a:pPr>
            <a:r>
              <a:rPr lang="en-US" sz="2800" dirty="0">
                <a:solidFill>
                  <a:schemeClr val="bg1"/>
                </a:solidFill>
                <a:effectLst/>
                <a:latin typeface="+mj-lt"/>
                <a:ea typeface="+mj-ea"/>
                <a:cs typeface="+mj-cs"/>
              </a:rPr>
              <a:t>Ethical Considerations</a:t>
            </a:r>
            <a:endParaRPr lang="en-US" sz="2800" dirty="0">
              <a:solidFill>
                <a:schemeClr val="bg1"/>
              </a:solidFill>
              <a:latin typeface="+mj-lt"/>
              <a:ea typeface="+mj-ea"/>
              <a:cs typeface="+mj-cs"/>
            </a:endParaRPr>
          </a:p>
        </p:txBody>
      </p:sp>
      <p:sp>
        <p:nvSpPr>
          <p:cNvPr id="7" name="TextBox 6">
            <a:extLst>
              <a:ext uri="{FF2B5EF4-FFF2-40B4-BE49-F238E27FC236}">
                <a16:creationId xmlns:a16="http://schemas.microsoft.com/office/drawing/2014/main" id="{0DB08700-D567-A729-3210-75F528AAEB0E}"/>
              </a:ext>
            </a:extLst>
          </p:cNvPr>
          <p:cNvSpPr txBox="1"/>
          <p:nvPr/>
        </p:nvSpPr>
        <p:spPr>
          <a:xfrm>
            <a:off x="566928" y="4956314"/>
            <a:ext cx="11058144" cy="1306417"/>
          </a:xfrm>
          <a:prstGeom prst="rect">
            <a:avLst/>
          </a:prstGeom>
        </p:spPr>
        <p:txBody>
          <a:bodyPr vert="horz" lIns="91440" tIns="45720" rIns="91440" bIns="45720" rtlCol="0">
            <a:normAutofit/>
          </a:bodyPr>
          <a:lstStyle/>
          <a:p>
            <a:pPr defTabSz="914400">
              <a:lnSpc>
                <a:spcPct val="90000"/>
              </a:lnSpc>
              <a:spcAft>
                <a:spcPts val="600"/>
              </a:spcAft>
            </a:pPr>
            <a:r>
              <a:rPr lang="en-US" sz="1700" dirty="0"/>
              <a:t>As with any AI-driven healthcare system, ethical considerations are paramount. Data privacy and security are critical, and all patient data must be handled with strict adherence to privacy regulations. Transparency in how the system operates and how decisions are made is also essential to foster trust and acceptance among users. Furthermore, addressing potential biases in the AI model is a continuous process, requiring ongoing monitoring and evaluation.</a:t>
            </a:r>
          </a:p>
        </p:txBody>
      </p:sp>
    </p:spTree>
    <p:extLst>
      <p:ext uri="{BB962C8B-B14F-4D97-AF65-F5344CB8AC3E}">
        <p14:creationId xmlns:p14="http://schemas.microsoft.com/office/powerpoint/2010/main" val="2544482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F1541C7-8509-6824-D703-984A305312E4}"/>
            </a:ext>
          </a:extLst>
        </p:cNvPr>
        <p:cNvGrpSpPr/>
        <p:nvPr/>
      </p:nvGrpSpPr>
      <p:grpSpPr>
        <a:xfrm>
          <a:off x="0" y="0"/>
          <a:ext cx="0" cy="0"/>
          <a:chOff x="0" y="0"/>
          <a:chExt cx="0" cy="0"/>
        </a:xfrm>
      </p:grpSpPr>
      <p:sp useBgFill="1">
        <p:nvSpPr>
          <p:cNvPr id="171" name="Rectangle 170">
            <a:extLst>
              <a:ext uri="{FF2B5EF4-FFF2-40B4-BE49-F238E27FC236}">
                <a16:creationId xmlns:a16="http://schemas.microsoft.com/office/drawing/2014/main" id="{DB304A14-32D0-4873-B914-423ED7B8DA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6" name="TextBox 5">
            <a:extLst>
              <a:ext uri="{FF2B5EF4-FFF2-40B4-BE49-F238E27FC236}">
                <a16:creationId xmlns:a16="http://schemas.microsoft.com/office/drawing/2014/main" id="{15A8D68A-35BD-BD11-16E2-72D26F0F6182}"/>
              </a:ext>
            </a:extLst>
          </p:cNvPr>
          <p:cNvSpPr txBox="1"/>
          <p:nvPr/>
        </p:nvSpPr>
        <p:spPr>
          <a:xfrm>
            <a:off x="838200" y="365125"/>
            <a:ext cx="6491288" cy="1325563"/>
          </a:xfrm>
          <a:prstGeom prst="rect">
            <a:avLst/>
          </a:prstGeom>
        </p:spPr>
        <p:txBody>
          <a:bodyPr vert="horz" lIns="91440" tIns="45720" rIns="91440" bIns="45720" rtlCol="0" anchor="ctr">
            <a:normAutofit/>
          </a:bodyPr>
          <a:lstStyle/>
          <a:p>
            <a:pPr defTabSz="914400">
              <a:lnSpc>
                <a:spcPct val="90000"/>
              </a:lnSpc>
              <a:spcBef>
                <a:spcPct val="0"/>
              </a:spcBef>
              <a:spcAft>
                <a:spcPts val="600"/>
              </a:spcAft>
            </a:pPr>
            <a:r>
              <a:rPr lang="en-US" sz="4800" dirty="0">
                <a:effectLst/>
                <a:latin typeface="+mj-lt"/>
                <a:ea typeface="+mj-ea"/>
                <a:cs typeface="+mj-cs"/>
              </a:rPr>
              <a:t>Summary of Key Findings</a:t>
            </a:r>
            <a:endParaRPr lang="en-US" sz="4800" dirty="0">
              <a:latin typeface="+mj-lt"/>
              <a:ea typeface="+mj-ea"/>
              <a:cs typeface="+mj-cs"/>
            </a:endParaRPr>
          </a:p>
        </p:txBody>
      </p:sp>
      <p:pic>
        <p:nvPicPr>
          <p:cNvPr id="167" name="Picture 166">
            <a:extLst>
              <a:ext uri="{FF2B5EF4-FFF2-40B4-BE49-F238E27FC236}">
                <a16:creationId xmlns:a16="http://schemas.microsoft.com/office/drawing/2014/main" id="{7F009DD5-522D-BBD2-0552-24E5B8FCFFDD}"/>
              </a:ext>
            </a:extLst>
          </p:cNvPr>
          <p:cNvPicPr>
            <a:picLocks noChangeAspect="1"/>
          </p:cNvPicPr>
          <p:nvPr/>
        </p:nvPicPr>
        <p:blipFill>
          <a:blip r:embed="rId3"/>
          <a:srcRect l="27920" r="477" b="2"/>
          <a:stretch/>
        </p:blipFill>
        <p:spPr>
          <a:xfrm>
            <a:off x="6621294" y="1295416"/>
            <a:ext cx="5570706" cy="5562584"/>
          </a:xfrm>
          <a:custGeom>
            <a:avLst/>
            <a:gdLst/>
            <a:ahLst/>
            <a:cxnLst/>
            <a:rect l="l" t="t" r="r" b="b"/>
            <a:pathLst>
              <a:path w="5570706" h="5562584">
                <a:moveTo>
                  <a:pt x="3374687" y="0"/>
                </a:moveTo>
                <a:cubicBezTo>
                  <a:pt x="4190094" y="0"/>
                  <a:pt x="4937956" y="289196"/>
                  <a:pt x="5521301" y="770615"/>
                </a:cubicBezTo>
                <a:lnTo>
                  <a:pt x="5570706" y="815517"/>
                </a:lnTo>
                <a:lnTo>
                  <a:pt x="5570706" y="5562584"/>
                </a:lnTo>
                <a:lnTo>
                  <a:pt x="808135" y="5562584"/>
                </a:lnTo>
                <a:lnTo>
                  <a:pt x="770615" y="5521302"/>
                </a:lnTo>
                <a:cubicBezTo>
                  <a:pt x="289196" y="4937957"/>
                  <a:pt x="0" y="4190095"/>
                  <a:pt x="0" y="3374687"/>
                </a:cubicBezTo>
                <a:cubicBezTo>
                  <a:pt x="0" y="1510899"/>
                  <a:pt x="1510899" y="0"/>
                  <a:pt x="3374687" y="0"/>
                </a:cubicBezTo>
                <a:close/>
              </a:path>
            </a:pathLst>
          </a:custGeom>
        </p:spPr>
      </p:pic>
      <p:sp>
        <p:nvSpPr>
          <p:cNvPr id="173" name="!!Oval">
            <a:extLst>
              <a:ext uri="{FF2B5EF4-FFF2-40B4-BE49-F238E27FC236}">
                <a16:creationId xmlns:a16="http://schemas.microsoft.com/office/drawing/2014/main" id="{1D460C86-854F-4FB3-ABC2-E823D8FEB9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43451" y="1656147"/>
            <a:ext cx="546100" cy="5461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75" name="!!Arc">
            <a:extLst>
              <a:ext uri="{FF2B5EF4-FFF2-40B4-BE49-F238E27FC236}">
                <a16:creationId xmlns:a16="http://schemas.microsoft.com/office/drawing/2014/main" id="{BB48116A-278A-4CC5-89D3-9DE8E8FF12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34739" y="587516"/>
            <a:ext cx="2987899" cy="2987899"/>
          </a:xfrm>
          <a:prstGeom prst="arc">
            <a:avLst>
              <a:gd name="adj1" fmla="val 15817365"/>
              <a:gd name="adj2" fmla="val 178138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aphicFrame>
        <p:nvGraphicFramePr>
          <p:cNvPr id="166" name="TextBox 6">
            <a:extLst>
              <a:ext uri="{FF2B5EF4-FFF2-40B4-BE49-F238E27FC236}">
                <a16:creationId xmlns:a16="http://schemas.microsoft.com/office/drawing/2014/main" id="{6AC2C3CE-3999-FA1E-346B-369F8EC81267}"/>
              </a:ext>
            </a:extLst>
          </p:cNvPr>
          <p:cNvGraphicFramePr/>
          <p:nvPr>
            <p:extLst>
              <p:ext uri="{D42A27DB-BD31-4B8C-83A1-F6EECF244321}">
                <p14:modId xmlns:p14="http://schemas.microsoft.com/office/powerpoint/2010/main" val="3347987148"/>
              </p:ext>
            </p:extLst>
          </p:nvPr>
        </p:nvGraphicFramePr>
        <p:xfrm>
          <a:off x="838200" y="1825625"/>
          <a:ext cx="5387502" cy="43513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497953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69719ED-9B94-323E-C7F9-0DE16278A9EA}"/>
            </a:ext>
          </a:extLst>
        </p:cNvPr>
        <p:cNvGrpSpPr/>
        <p:nvPr/>
      </p:nvGrpSpPr>
      <p:grpSpPr>
        <a:xfrm>
          <a:off x="0" y="0"/>
          <a:ext cx="0" cy="0"/>
          <a:chOff x="0" y="0"/>
          <a:chExt cx="0" cy="0"/>
        </a:xfrm>
      </p:grpSpPr>
      <p:sp useBgFill="1">
        <p:nvSpPr>
          <p:cNvPr id="210" name="Rectangle 209">
            <a:extLst>
              <a:ext uri="{FF2B5EF4-FFF2-40B4-BE49-F238E27FC236}">
                <a16:creationId xmlns:a16="http://schemas.microsoft.com/office/drawing/2014/main" id="{2659FDB4-FCBE-4A89-B46D-43D4FA544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313"/>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6" name="TextBox 5">
            <a:extLst>
              <a:ext uri="{FF2B5EF4-FFF2-40B4-BE49-F238E27FC236}">
                <a16:creationId xmlns:a16="http://schemas.microsoft.com/office/drawing/2014/main" id="{5531AC4D-ED25-C85C-AF02-ADA24813D144}"/>
              </a:ext>
            </a:extLst>
          </p:cNvPr>
          <p:cNvSpPr txBox="1"/>
          <p:nvPr/>
        </p:nvSpPr>
        <p:spPr>
          <a:xfrm>
            <a:off x="479394" y="1070800"/>
            <a:ext cx="3939688" cy="5583126"/>
          </a:xfrm>
          <a:prstGeom prst="rect">
            <a:avLst/>
          </a:prstGeom>
        </p:spPr>
        <p:txBody>
          <a:bodyPr vert="horz" lIns="91440" tIns="45720" rIns="91440" bIns="45720" rtlCol="0" anchor="ctr">
            <a:normAutofit/>
          </a:bodyPr>
          <a:lstStyle/>
          <a:p>
            <a:pPr algn="ctr" defTabSz="914400">
              <a:lnSpc>
                <a:spcPct val="90000"/>
              </a:lnSpc>
              <a:spcBef>
                <a:spcPct val="0"/>
              </a:spcBef>
              <a:spcAft>
                <a:spcPts val="600"/>
              </a:spcAft>
            </a:pPr>
            <a:r>
              <a:rPr lang="en-US" sz="6000" kern="1200" dirty="0">
                <a:solidFill>
                  <a:schemeClr val="tx1"/>
                </a:solidFill>
                <a:effectLst/>
                <a:latin typeface="+mj-lt"/>
                <a:ea typeface="+mj-ea"/>
                <a:cs typeface="+mj-cs"/>
              </a:rPr>
              <a:t>Challenges &amp; Limitations</a:t>
            </a:r>
            <a:endParaRPr lang="en-US" sz="6000" kern="1200" dirty="0">
              <a:solidFill>
                <a:schemeClr val="tx1"/>
              </a:solidFill>
              <a:latin typeface="+mj-lt"/>
              <a:ea typeface="+mj-ea"/>
              <a:cs typeface="+mj-cs"/>
            </a:endParaRPr>
          </a:p>
        </p:txBody>
      </p:sp>
      <p:cxnSp>
        <p:nvCxnSpPr>
          <p:cNvPr id="212" name="Straight Connector 211">
            <a:extLst>
              <a:ext uri="{FF2B5EF4-FFF2-40B4-BE49-F238E27FC236}">
                <a16:creationId xmlns:a16="http://schemas.microsoft.com/office/drawing/2014/main" id="{C8F51B3F-8331-4E4A-AE96-D47B1006EEA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8053" y="1132114"/>
            <a:ext cx="0" cy="5717573"/>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graphicFrame>
        <p:nvGraphicFramePr>
          <p:cNvPr id="192" name="TextBox 6">
            <a:extLst>
              <a:ext uri="{FF2B5EF4-FFF2-40B4-BE49-F238E27FC236}">
                <a16:creationId xmlns:a16="http://schemas.microsoft.com/office/drawing/2014/main" id="{411FB370-C781-BF77-AEFC-CF11220C56E6}"/>
              </a:ext>
            </a:extLst>
          </p:cNvPr>
          <p:cNvGraphicFramePr/>
          <p:nvPr>
            <p:extLst>
              <p:ext uri="{D42A27DB-BD31-4B8C-83A1-F6EECF244321}">
                <p14:modId xmlns:p14="http://schemas.microsoft.com/office/powerpoint/2010/main" val="738483527"/>
              </p:ext>
            </p:extLst>
          </p:nvPr>
        </p:nvGraphicFramePr>
        <p:xfrm>
          <a:off x="5108535" y="1070800"/>
          <a:ext cx="6245265" cy="55893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5820989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D1EF8F2-D7FE-7A69-B88D-2B3687FA231D}"/>
            </a:ext>
          </a:extLst>
        </p:cNvPr>
        <p:cNvGrpSpPr/>
        <p:nvPr/>
      </p:nvGrpSpPr>
      <p:grpSpPr>
        <a:xfrm>
          <a:off x="0" y="0"/>
          <a:ext cx="0" cy="0"/>
          <a:chOff x="0" y="0"/>
          <a:chExt cx="0" cy="0"/>
        </a:xfrm>
      </p:grpSpPr>
      <p:sp useBgFill="1">
        <p:nvSpPr>
          <p:cNvPr id="182" name="Rectangle 181">
            <a:extLst>
              <a:ext uri="{FF2B5EF4-FFF2-40B4-BE49-F238E27FC236}">
                <a16:creationId xmlns:a16="http://schemas.microsoft.com/office/drawing/2014/main" id="{9A724DBA-D2D9-471E-8ED7-2015DDD950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78F6EB7-08C8-0192-D3F4-6F0305008652}"/>
              </a:ext>
            </a:extLst>
          </p:cNvPr>
          <p:cNvSpPr txBox="1"/>
          <p:nvPr/>
        </p:nvSpPr>
        <p:spPr>
          <a:xfrm>
            <a:off x="7239014" y="525982"/>
            <a:ext cx="4282983" cy="1200361"/>
          </a:xfrm>
          <a:prstGeom prst="rect">
            <a:avLst/>
          </a:prstGeom>
        </p:spPr>
        <p:txBody>
          <a:bodyPr vert="horz" lIns="91440" tIns="45720" rIns="91440" bIns="45720" rtlCol="0" anchor="b">
            <a:normAutofit/>
          </a:bodyPr>
          <a:lstStyle/>
          <a:p>
            <a:pPr defTabSz="914400">
              <a:lnSpc>
                <a:spcPct val="90000"/>
              </a:lnSpc>
              <a:spcBef>
                <a:spcPct val="0"/>
              </a:spcBef>
              <a:spcAft>
                <a:spcPts val="600"/>
              </a:spcAft>
            </a:pPr>
            <a:r>
              <a:rPr lang="en-US" sz="4000" kern="1200" dirty="0">
                <a:solidFill>
                  <a:schemeClr val="tx1"/>
                </a:solidFill>
                <a:effectLst/>
                <a:latin typeface="+mj-lt"/>
                <a:ea typeface="+mj-ea"/>
                <a:cs typeface="+mj-cs"/>
              </a:rPr>
              <a:t>Future Directions</a:t>
            </a:r>
            <a:endParaRPr lang="en-US" sz="4000" kern="1200" dirty="0">
              <a:solidFill>
                <a:schemeClr val="tx1"/>
              </a:solidFill>
              <a:latin typeface="+mj-lt"/>
              <a:ea typeface="+mj-ea"/>
              <a:cs typeface="+mj-cs"/>
            </a:endParaRPr>
          </a:p>
        </p:txBody>
      </p:sp>
      <p:sp>
        <p:nvSpPr>
          <p:cNvPr id="184" name="Rectangle 183">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4641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 name="Rectangle 185">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0234"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5" name="Picture 144" descr="Top view of cubes connected with black lines">
            <a:extLst>
              <a:ext uri="{FF2B5EF4-FFF2-40B4-BE49-F238E27FC236}">
                <a16:creationId xmlns:a16="http://schemas.microsoft.com/office/drawing/2014/main" id="{1304985B-F018-088D-2218-800417F25196}"/>
              </a:ext>
            </a:extLst>
          </p:cNvPr>
          <p:cNvPicPr>
            <a:picLocks noChangeAspect="1"/>
          </p:cNvPicPr>
          <p:nvPr/>
        </p:nvPicPr>
        <p:blipFill>
          <a:blip r:embed="rId3"/>
          <a:srcRect t="3843" r="2" b="2"/>
          <a:stretch/>
        </p:blipFill>
        <p:spPr>
          <a:xfrm>
            <a:off x="576244" y="1283166"/>
            <a:ext cx="5628018" cy="4058797"/>
          </a:xfrm>
          <a:prstGeom prst="rect">
            <a:avLst/>
          </a:prstGeom>
        </p:spPr>
      </p:pic>
      <p:sp>
        <p:nvSpPr>
          <p:cNvPr id="188" name="Rectangle 187">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277786"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63299AE8-B0FE-DF75-91CE-04A871CFA713}"/>
              </a:ext>
            </a:extLst>
          </p:cNvPr>
          <p:cNvSpPr txBox="1"/>
          <p:nvPr/>
        </p:nvSpPr>
        <p:spPr>
          <a:xfrm>
            <a:off x="7239012" y="2031101"/>
            <a:ext cx="4642754" cy="3701557"/>
          </a:xfrm>
          <a:prstGeom prst="rect">
            <a:avLst/>
          </a:prstGeom>
        </p:spPr>
        <p:txBody>
          <a:bodyPr vert="horz" lIns="91440" tIns="45720" rIns="91440" bIns="45720" rtlCol="0" anchor="ctr">
            <a:noAutofit/>
          </a:bodyPr>
          <a:lstStyle/>
          <a:p>
            <a:pPr marL="171450" indent="-228600" defTabSz="914400">
              <a:lnSpc>
                <a:spcPct val="90000"/>
              </a:lnSpc>
              <a:spcAft>
                <a:spcPts val="600"/>
              </a:spcAft>
              <a:buFont typeface="Arial" panose="020B0604020202020204" pitchFamily="34" charset="0"/>
              <a:buChar char="•"/>
            </a:pPr>
            <a:r>
              <a:rPr lang="en-US" sz="1200" dirty="0">
                <a:solidFill>
                  <a:schemeClr val="accent5">
                    <a:lumMod val="60000"/>
                    <a:lumOff val="40000"/>
                  </a:schemeClr>
                </a:solidFill>
              </a:rPr>
              <a:t>Enhanced Knowledge Graph</a:t>
            </a:r>
            <a:r>
              <a:rPr lang="en-US" sz="1200" dirty="0"/>
              <a:t>: Expanding the knowledge graph to include more diverse data sources (e.g., lab results, medications, family history) will provide a more holistic view of patient health.</a:t>
            </a:r>
          </a:p>
          <a:p>
            <a:pPr marL="171450" indent="-228600" defTabSz="914400">
              <a:lnSpc>
                <a:spcPct val="90000"/>
              </a:lnSpc>
              <a:spcAft>
                <a:spcPts val="600"/>
              </a:spcAft>
              <a:buFont typeface="Arial" panose="020B0604020202020204" pitchFamily="34" charset="0"/>
              <a:buChar char="•"/>
            </a:pPr>
            <a:r>
              <a:rPr lang="en-US" sz="1200" dirty="0">
                <a:solidFill>
                  <a:schemeClr val="accent5">
                    <a:lumMod val="60000"/>
                    <a:lumOff val="40000"/>
                  </a:schemeClr>
                </a:solidFill>
              </a:rPr>
              <a:t>Real-time Data Integration</a:t>
            </a:r>
            <a:r>
              <a:rPr lang="en-US" sz="1200" dirty="0"/>
              <a:t>: Integrating real-time patient data from electronic health records (EHRs) would enhance the system's ability to provide up-to-date information and support.</a:t>
            </a:r>
          </a:p>
          <a:p>
            <a:pPr marL="171450" indent="-228600" defTabSz="914400">
              <a:lnSpc>
                <a:spcPct val="90000"/>
              </a:lnSpc>
              <a:spcAft>
                <a:spcPts val="600"/>
              </a:spcAft>
              <a:buFont typeface="Arial" panose="020B0604020202020204" pitchFamily="34" charset="0"/>
              <a:buChar char="•"/>
            </a:pPr>
            <a:r>
              <a:rPr lang="en-US" sz="1200" dirty="0">
                <a:solidFill>
                  <a:schemeClr val="accent5">
                    <a:lumMod val="60000"/>
                    <a:lumOff val="40000"/>
                  </a:schemeClr>
                </a:solidFill>
              </a:rPr>
              <a:t>Explainable AI (XAI)</a:t>
            </a:r>
            <a:r>
              <a:rPr lang="en-US" sz="1200" dirty="0"/>
              <a:t>: Incorporating XAI techniques would allow the system to explain its reasoning behind risk assessments and recommendations, fostering greater trust among users.</a:t>
            </a:r>
          </a:p>
          <a:p>
            <a:pPr marL="171450" indent="-228600" defTabSz="914400">
              <a:lnSpc>
                <a:spcPct val="90000"/>
              </a:lnSpc>
              <a:spcAft>
                <a:spcPts val="600"/>
              </a:spcAft>
              <a:buFont typeface="Arial" panose="020B0604020202020204" pitchFamily="34" charset="0"/>
              <a:buChar char="•"/>
            </a:pPr>
            <a:r>
              <a:rPr lang="en-US" sz="1200" dirty="0">
                <a:solidFill>
                  <a:schemeClr val="accent5">
                    <a:lumMod val="60000"/>
                    <a:lumOff val="40000"/>
                  </a:schemeClr>
                </a:solidFill>
              </a:rPr>
              <a:t>Clinical Trials and Validation</a:t>
            </a:r>
            <a:r>
              <a:rPr lang="en-US" sz="1200" dirty="0"/>
              <a:t>: Conducting clinical trials to rigorously validate the system's accuracy and effectiveness in a real-world healthcare setting is essential for wider adoption.</a:t>
            </a:r>
          </a:p>
          <a:p>
            <a:pPr marL="171450" indent="-228600" defTabSz="914400">
              <a:lnSpc>
                <a:spcPct val="90000"/>
              </a:lnSpc>
              <a:spcAft>
                <a:spcPts val="600"/>
              </a:spcAft>
              <a:buFont typeface="Arial" panose="020B0604020202020204" pitchFamily="34" charset="0"/>
              <a:buChar char="•"/>
            </a:pPr>
            <a:r>
              <a:rPr lang="en-US" sz="1200" dirty="0">
                <a:solidFill>
                  <a:schemeClr val="accent5">
                    <a:lumMod val="60000"/>
                    <a:lumOff val="40000"/>
                  </a:schemeClr>
                </a:solidFill>
              </a:rPr>
              <a:t>Multilingual Support</a:t>
            </a:r>
            <a:r>
              <a:rPr lang="en-US" sz="1200" dirty="0"/>
              <a:t>: Extending language support will increase accessibility and make the system more applicable in diverse patient populations.</a:t>
            </a:r>
          </a:p>
          <a:p>
            <a:pPr marL="171450" indent="-228600" defTabSz="914400">
              <a:lnSpc>
                <a:spcPct val="90000"/>
              </a:lnSpc>
              <a:spcAft>
                <a:spcPts val="600"/>
              </a:spcAft>
              <a:buFont typeface="Arial" panose="020B0604020202020204" pitchFamily="34" charset="0"/>
              <a:buChar char="•"/>
            </a:pPr>
            <a:r>
              <a:rPr lang="en-US" sz="1200" dirty="0">
                <a:solidFill>
                  <a:schemeClr val="accent5">
                    <a:lumMod val="60000"/>
                    <a:lumOff val="40000"/>
                  </a:schemeClr>
                </a:solidFill>
              </a:rPr>
              <a:t>Integration with Wearable Devices</a:t>
            </a:r>
            <a:r>
              <a:rPr lang="en-US" sz="1200" dirty="0"/>
              <a:t>: Connecting the system with wearable health trackers can provide real-time monitoring and personalized interventions.</a:t>
            </a:r>
          </a:p>
        </p:txBody>
      </p:sp>
      <p:sp>
        <p:nvSpPr>
          <p:cNvPr id="190" name="Rectangle 189">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677179"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86305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a:extLst>
            <a:ext uri="{FF2B5EF4-FFF2-40B4-BE49-F238E27FC236}">
              <a16:creationId xmlns:a16="http://schemas.microsoft.com/office/drawing/2014/main" id="{E8EF416A-C28A-4AE9-C2C7-CD9F10E9BED8}"/>
            </a:ext>
          </a:extLst>
        </p:cNvPr>
        <p:cNvGrpSpPr/>
        <p:nvPr/>
      </p:nvGrpSpPr>
      <p:grpSpPr>
        <a:xfrm>
          <a:off x="0" y="0"/>
          <a:ext cx="0" cy="0"/>
          <a:chOff x="0" y="0"/>
          <a:chExt cx="0" cy="0"/>
        </a:xfrm>
      </p:grpSpPr>
      <p:sp>
        <p:nvSpPr>
          <p:cNvPr id="15" name="Rectangle 14">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screenshot of a computer&#10;&#10;Description automatically generated">
            <a:extLst>
              <a:ext uri="{FF2B5EF4-FFF2-40B4-BE49-F238E27FC236}">
                <a16:creationId xmlns:a16="http://schemas.microsoft.com/office/drawing/2014/main" id="{1CE88CF3-23B9-CA2D-8661-B147A76F17D3}"/>
              </a:ext>
            </a:extLst>
          </p:cNvPr>
          <p:cNvPicPr>
            <a:picLocks noChangeAspect="1"/>
          </p:cNvPicPr>
          <p:nvPr/>
        </p:nvPicPr>
        <p:blipFill>
          <a:blip r:embed="rId3">
            <a:alphaModFix amt="50000"/>
          </a:blip>
          <a:srcRect r="2223" b="1"/>
          <a:stretch/>
        </p:blipFill>
        <p:spPr>
          <a:xfrm>
            <a:off x="20" y="1"/>
            <a:ext cx="12191980" cy="6857999"/>
          </a:xfrm>
          <a:prstGeom prst="rect">
            <a:avLst/>
          </a:prstGeom>
        </p:spPr>
      </p:pic>
      <p:sp>
        <p:nvSpPr>
          <p:cNvPr id="3" name="TextBox 2">
            <a:extLst>
              <a:ext uri="{FF2B5EF4-FFF2-40B4-BE49-F238E27FC236}">
                <a16:creationId xmlns:a16="http://schemas.microsoft.com/office/drawing/2014/main" id="{EAD3A080-D662-A354-5F38-235C996F9D1E}"/>
              </a:ext>
            </a:extLst>
          </p:cNvPr>
          <p:cNvSpPr txBox="1"/>
          <p:nvPr/>
        </p:nvSpPr>
        <p:spPr>
          <a:xfrm>
            <a:off x="1524000" y="1122362"/>
            <a:ext cx="9144000" cy="2900518"/>
          </a:xfrm>
          <a:prstGeom prst="rect">
            <a:avLst/>
          </a:prstGeom>
        </p:spPr>
        <p:txBody>
          <a:bodyPr vert="horz" lIns="91440" tIns="45720" rIns="91440" bIns="45720" rtlCol="0" anchor="b">
            <a:normAutofit/>
          </a:bodyPr>
          <a:lstStyle/>
          <a:p>
            <a:pPr algn="ctr" defTabSz="914400">
              <a:lnSpc>
                <a:spcPct val="90000"/>
              </a:lnSpc>
              <a:spcBef>
                <a:spcPct val="0"/>
              </a:spcBef>
              <a:spcAft>
                <a:spcPts val="600"/>
              </a:spcAft>
            </a:pPr>
            <a:r>
              <a:rPr lang="en-US" sz="6000" b="1" dirty="0">
                <a:solidFill>
                  <a:srgbClr val="FFFFFF"/>
                </a:solidFill>
                <a:effectLst/>
                <a:latin typeface="+mj-lt"/>
                <a:ea typeface="+mj-ea"/>
                <a:cs typeface="+mj-cs"/>
              </a:rPr>
              <a:t>Demo</a:t>
            </a:r>
            <a:endParaRPr lang="en-US" sz="6000" dirty="0">
              <a:solidFill>
                <a:srgbClr val="FFFFFF"/>
              </a:solidFill>
              <a:latin typeface="+mj-lt"/>
              <a:ea typeface="+mj-ea"/>
              <a:cs typeface="+mj-cs"/>
            </a:endParaRPr>
          </a:p>
        </p:txBody>
      </p:sp>
      <p:sp>
        <p:nvSpPr>
          <p:cNvPr id="4" name="TextBox 3">
            <a:extLst>
              <a:ext uri="{FF2B5EF4-FFF2-40B4-BE49-F238E27FC236}">
                <a16:creationId xmlns:a16="http://schemas.microsoft.com/office/drawing/2014/main" id="{E5CCE75E-0F73-DEF8-1A95-98CAD4015C02}"/>
              </a:ext>
            </a:extLst>
          </p:cNvPr>
          <p:cNvSpPr txBox="1"/>
          <p:nvPr/>
        </p:nvSpPr>
        <p:spPr>
          <a:xfrm>
            <a:off x="1524000" y="4159404"/>
            <a:ext cx="9144000" cy="1098395"/>
          </a:xfrm>
          <a:prstGeom prst="rect">
            <a:avLst/>
          </a:prstGeom>
        </p:spPr>
        <p:txBody>
          <a:bodyPr vert="horz" lIns="91440" tIns="45720" rIns="91440" bIns="45720" rtlCol="0">
            <a:normAutofit/>
          </a:bodyPr>
          <a:lstStyle/>
          <a:p>
            <a:pPr algn="ctr" defTabSz="914400">
              <a:lnSpc>
                <a:spcPct val="90000"/>
              </a:lnSpc>
              <a:spcBef>
                <a:spcPts val="1000"/>
              </a:spcBef>
              <a:spcAft>
                <a:spcPts val="600"/>
              </a:spcAft>
            </a:pPr>
            <a:r>
              <a:rPr lang="en-US" sz="2400" b="1" dirty="0">
                <a:solidFill>
                  <a:schemeClr val="accent5">
                    <a:lumMod val="60000"/>
                    <a:lumOff val="40000"/>
                  </a:schemeClr>
                </a:solidFill>
                <a:effectLst/>
              </a:rPr>
              <a:t>User Interface</a:t>
            </a:r>
            <a:r>
              <a:rPr lang="en-US" sz="2400" dirty="0">
                <a:solidFill>
                  <a:schemeClr val="accent5">
                    <a:lumMod val="60000"/>
                    <a:lumOff val="40000"/>
                  </a:schemeClr>
                </a:solidFill>
                <a:effectLst/>
              </a:rPr>
              <a:t> </a:t>
            </a:r>
            <a:endParaRPr lang="en-US" sz="2400" dirty="0">
              <a:solidFill>
                <a:schemeClr val="accent5">
                  <a:lumMod val="60000"/>
                  <a:lumOff val="40000"/>
                </a:schemeClr>
              </a:solidFill>
            </a:endParaRPr>
          </a:p>
        </p:txBody>
      </p:sp>
    </p:spTree>
    <p:extLst>
      <p:ext uri="{BB962C8B-B14F-4D97-AF65-F5344CB8AC3E}">
        <p14:creationId xmlns:p14="http://schemas.microsoft.com/office/powerpoint/2010/main" val="3436536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1150"/>
                            </p:stCondLst>
                            <p:childTnLst>
                              <p:par>
                                <p:cTn id="9" presetID="10" presetClass="entr" presetSubtype="0" fill="hold" grpId="0" nodeType="afterEffect">
                                  <p:stCondLst>
                                    <p:cond delay="500"/>
                                  </p:stCondLst>
                                  <p:iterate type="lt">
                                    <p:tmPct val="10000"/>
                                  </p:iterate>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FAE0697-14EE-EEFC-E5E4-930857EA3A7E}"/>
            </a:ext>
          </a:extLst>
        </p:cNvPr>
        <p:cNvGrpSpPr/>
        <p:nvPr/>
      </p:nvGrpSpPr>
      <p:grpSpPr>
        <a:xfrm>
          <a:off x="0" y="0"/>
          <a:ext cx="0" cy="0"/>
          <a:chOff x="0" y="0"/>
          <a:chExt cx="0" cy="0"/>
        </a:xfrm>
      </p:grpSpPr>
      <p:sp useBgFill="1">
        <p:nvSpPr>
          <p:cNvPr id="294" name="Rectangle 293">
            <a:extLst>
              <a:ext uri="{FF2B5EF4-FFF2-40B4-BE49-F238E27FC236}">
                <a16:creationId xmlns:a16="http://schemas.microsoft.com/office/drawing/2014/main" id="{2B577FF9-3543-4875-815D-3D87BD8A20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6" name="TextBox 5">
            <a:extLst>
              <a:ext uri="{FF2B5EF4-FFF2-40B4-BE49-F238E27FC236}">
                <a16:creationId xmlns:a16="http://schemas.microsoft.com/office/drawing/2014/main" id="{2E29EC65-E564-A54A-6797-07E99C010967}"/>
              </a:ext>
            </a:extLst>
          </p:cNvPr>
          <p:cNvSpPr txBox="1"/>
          <p:nvPr/>
        </p:nvSpPr>
        <p:spPr>
          <a:xfrm>
            <a:off x="874815" y="2628900"/>
            <a:ext cx="5221185" cy="1241818"/>
          </a:xfrm>
          <a:prstGeom prst="rect">
            <a:avLst/>
          </a:prstGeom>
        </p:spPr>
        <p:txBody>
          <a:bodyPr vert="horz" lIns="91440" tIns="45720" rIns="91440" bIns="45720" rtlCol="0" anchor="b">
            <a:normAutofit/>
          </a:bodyPr>
          <a:lstStyle/>
          <a:p>
            <a:pPr algn="ctr" defTabSz="914400">
              <a:lnSpc>
                <a:spcPct val="90000"/>
              </a:lnSpc>
              <a:spcBef>
                <a:spcPct val="0"/>
              </a:spcBef>
              <a:spcAft>
                <a:spcPts val="600"/>
              </a:spcAft>
            </a:pPr>
            <a:r>
              <a:rPr lang="en-US" sz="6000" kern="1200" dirty="0">
                <a:solidFill>
                  <a:schemeClr val="tx1"/>
                </a:solidFill>
                <a:effectLst/>
                <a:latin typeface="+mj-lt"/>
                <a:ea typeface="+mj-ea"/>
                <a:cs typeface="+mj-cs"/>
              </a:rPr>
              <a:t>Thank You</a:t>
            </a:r>
            <a:endParaRPr lang="en-US" sz="6000" kern="1200" dirty="0">
              <a:solidFill>
                <a:schemeClr val="tx1"/>
              </a:solidFill>
              <a:latin typeface="+mj-lt"/>
              <a:ea typeface="+mj-ea"/>
              <a:cs typeface="+mj-cs"/>
            </a:endParaRPr>
          </a:p>
        </p:txBody>
      </p:sp>
      <p:sp>
        <p:nvSpPr>
          <p:cNvPr id="296" name="Freeform: Shape 284">
            <a:extLst>
              <a:ext uri="{FF2B5EF4-FFF2-40B4-BE49-F238E27FC236}">
                <a16:creationId xmlns:a16="http://schemas.microsoft.com/office/drawing/2014/main" id="{F5569EEC-E12F-4856-B407-02B2813A4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04059" y="0"/>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endParaRPr lang="en-US"/>
          </a:p>
        </p:txBody>
      </p:sp>
      <p:sp>
        <p:nvSpPr>
          <p:cNvPr id="297" name="Freeform: Shape 286">
            <a:extLst>
              <a:ext uri="{FF2B5EF4-FFF2-40B4-BE49-F238E27FC236}">
                <a16:creationId xmlns:a16="http://schemas.microsoft.com/office/drawing/2014/main" id="{CF860788-3A6A-45A3-B3F1-06F1596656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67336" y="1"/>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67" name="Graphic 266" descr="Smiling Face with No Fill">
            <a:extLst>
              <a:ext uri="{FF2B5EF4-FFF2-40B4-BE49-F238E27FC236}">
                <a16:creationId xmlns:a16="http://schemas.microsoft.com/office/drawing/2014/main" id="{C489072C-5A8C-B7C8-1C7C-90BA3087B1F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093046" y="1209578"/>
            <a:ext cx="4055897" cy="4055897"/>
          </a:xfrm>
          <a:custGeom>
            <a:avLst/>
            <a:gdLst/>
            <a:ahLst/>
            <a:cxnLst/>
            <a:rect l="l" t="t" r="r" b="b"/>
            <a:pathLst>
              <a:path w="4579832" h="5347063">
                <a:moveTo>
                  <a:pt x="106985" y="0"/>
                </a:moveTo>
                <a:lnTo>
                  <a:pt x="4472847" y="0"/>
                </a:lnTo>
                <a:cubicBezTo>
                  <a:pt x="4531933" y="0"/>
                  <a:pt x="4579832" y="47899"/>
                  <a:pt x="4579832" y="106985"/>
                </a:cubicBezTo>
                <a:lnTo>
                  <a:pt x="4579832" y="5240078"/>
                </a:lnTo>
                <a:cubicBezTo>
                  <a:pt x="4579832" y="5299164"/>
                  <a:pt x="4531933" y="5347063"/>
                  <a:pt x="4472847" y="5347063"/>
                </a:cubicBezTo>
                <a:lnTo>
                  <a:pt x="106985" y="5347063"/>
                </a:lnTo>
                <a:cubicBezTo>
                  <a:pt x="47899" y="5347063"/>
                  <a:pt x="0" y="5299164"/>
                  <a:pt x="0" y="5240078"/>
                </a:cubicBezTo>
                <a:lnTo>
                  <a:pt x="0" y="106985"/>
                </a:lnTo>
                <a:cubicBezTo>
                  <a:pt x="0" y="47899"/>
                  <a:pt x="47899" y="0"/>
                  <a:pt x="106985" y="0"/>
                </a:cubicBezTo>
                <a:close/>
              </a:path>
            </a:pathLst>
          </a:custGeom>
        </p:spPr>
      </p:pic>
      <p:sp>
        <p:nvSpPr>
          <p:cNvPr id="289" name="Freeform: Shape 288">
            <a:extLst>
              <a:ext uri="{FF2B5EF4-FFF2-40B4-BE49-F238E27FC236}">
                <a16:creationId xmlns:a16="http://schemas.microsoft.com/office/drawing/2014/main" id="{DF1E3393-B852-4883-B778-ED35251129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032259" y="2916245"/>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2"/>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91" name="Freeform: Shape 290">
            <a:extLst>
              <a:ext uri="{FF2B5EF4-FFF2-40B4-BE49-F238E27FC236}">
                <a16:creationId xmlns:a16="http://schemas.microsoft.com/office/drawing/2014/main" id="{39853D09-4205-4CC7-83EB-288E886AC9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48440" y="5717906"/>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endParaRPr lang="en-US"/>
          </a:p>
        </p:txBody>
      </p:sp>
      <p:sp>
        <p:nvSpPr>
          <p:cNvPr id="293" name="Freeform: Shape 292">
            <a:extLst>
              <a:ext uri="{FF2B5EF4-FFF2-40B4-BE49-F238E27FC236}">
                <a16:creationId xmlns:a16="http://schemas.microsoft.com/office/drawing/2014/main" id="{0D040B79-3E73-4A31-840D-D6B9C9FDFC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47511" y="6258756"/>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95" name="Freeform: Shape 294">
            <a:extLst>
              <a:ext uri="{FF2B5EF4-FFF2-40B4-BE49-F238E27FC236}">
                <a16:creationId xmlns:a16="http://schemas.microsoft.com/office/drawing/2014/main" id="{156C6AE5-3F8B-42AC-9EA4-1B686A11E9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43820" y="5835650"/>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Tree>
    <p:extLst>
      <p:ext uri="{BB962C8B-B14F-4D97-AF65-F5344CB8AC3E}">
        <p14:creationId xmlns:p14="http://schemas.microsoft.com/office/powerpoint/2010/main" val="1051028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1350"/>
                            </p:stCondLst>
                            <p:childTnLst>
                              <p:par>
                                <p:cTn id="9" presetID="10" presetClass="entr" presetSubtype="0" fill="hold" nodeType="afterEffect">
                                  <p:stCondLst>
                                    <p:cond delay="0"/>
                                  </p:stCondLst>
                                  <p:iterate>
                                    <p:tmPct val="10000"/>
                                  </p:iterate>
                                  <p:childTnLst>
                                    <p:set>
                                      <p:cBhvr>
                                        <p:cTn id="10" dur="1" fill="hold">
                                          <p:stCondLst>
                                            <p:cond delay="0"/>
                                          </p:stCondLst>
                                        </p:cTn>
                                        <p:tgtEl>
                                          <p:spTgt spid="267"/>
                                        </p:tgtEl>
                                        <p:attrNameLst>
                                          <p:attrName>style.visibility</p:attrName>
                                        </p:attrNameLst>
                                      </p:cBhvr>
                                      <p:to>
                                        <p:strVal val="visible"/>
                                      </p:to>
                                    </p:set>
                                    <p:animEffect transition="in" filter="fade">
                                      <p:cBhvr>
                                        <p:cTn id="11" dur="700"/>
                                        <p:tgtEl>
                                          <p:spTgt spid="2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E2D2AAD-8B01-BFDC-C1CB-22B861E8AC6E}"/>
            </a:ext>
          </a:extLst>
        </p:cNvPr>
        <p:cNvGrpSpPr/>
        <p:nvPr/>
      </p:nvGrpSpPr>
      <p:grpSpPr>
        <a:xfrm>
          <a:off x="0" y="0"/>
          <a:ext cx="0" cy="0"/>
          <a:chOff x="0" y="0"/>
          <a:chExt cx="0" cy="0"/>
        </a:xfrm>
      </p:grpSpPr>
      <p:sp useBgFill="1">
        <p:nvSpPr>
          <p:cNvPr id="93" name="Rectangle 92">
            <a:extLst>
              <a:ext uri="{FF2B5EF4-FFF2-40B4-BE49-F238E27FC236}">
                <a16:creationId xmlns:a16="http://schemas.microsoft.com/office/drawing/2014/main" id="{D0BAEA46-1B42-DA24-3CDA-3824425822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920E67BD-2E79-306D-CC86-A80691FA8406}"/>
              </a:ext>
            </a:extLst>
          </p:cNvPr>
          <p:cNvSpPr txBox="1"/>
          <p:nvPr/>
        </p:nvSpPr>
        <p:spPr>
          <a:xfrm>
            <a:off x="640080" y="320040"/>
            <a:ext cx="6692827" cy="3892669"/>
          </a:xfrm>
          <a:prstGeom prst="rect">
            <a:avLst/>
          </a:prstGeom>
        </p:spPr>
        <p:txBody>
          <a:bodyPr vert="horz" lIns="91440" tIns="45720" rIns="91440" bIns="45720" rtlCol="0" anchor="b">
            <a:normAutofit/>
          </a:bodyPr>
          <a:lstStyle/>
          <a:p>
            <a:pPr marL="0" marR="0" defTabSz="914400">
              <a:lnSpc>
                <a:spcPct val="90000"/>
              </a:lnSpc>
              <a:spcBef>
                <a:spcPct val="0"/>
              </a:spcBef>
              <a:spcAft>
                <a:spcPts val="200"/>
              </a:spcAft>
            </a:pPr>
            <a:r>
              <a:rPr lang="en-US" sz="6600" b="1" kern="1200" dirty="0">
                <a:solidFill>
                  <a:schemeClr val="tx1"/>
                </a:solidFill>
                <a:effectLst/>
                <a:latin typeface="+mj-lt"/>
                <a:ea typeface="+mj-ea"/>
                <a:cs typeface="+mj-cs"/>
              </a:rPr>
              <a:t>Introduction</a:t>
            </a:r>
          </a:p>
        </p:txBody>
      </p:sp>
      <p:sp>
        <p:nvSpPr>
          <p:cNvPr id="95" name="sketch line">
            <a:extLst>
              <a:ext uri="{FF2B5EF4-FFF2-40B4-BE49-F238E27FC236}">
                <a16:creationId xmlns:a16="http://schemas.microsoft.com/office/drawing/2014/main" id="{ACE8278A-8DE9-8DF1-B963-BDE0595411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4562" y="4409267"/>
            <a:ext cx="4243589" cy="18288"/>
          </a:xfrm>
          <a:custGeom>
            <a:avLst/>
            <a:gdLst>
              <a:gd name="connsiteX0" fmla="*/ 0 w 4243589"/>
              <a:gd name="connsiteY0" fmla="*/ 0 h 18288"/>
              <a:gd name="connsiteX1" fmla="*/ 563791 w 4243589"/>
              <a:gd name="connsiteY1" fmla="*/ 0 h 18288"/>
              <a:gd name="connsiteX2" fmla="*/ 1042710 w 4243589"/>
              <a:gd name="connsiteY2" fmla="*/ 0 h 18288"/>
              <a:gd name="connsiteX3" fmla="*/ 1564066 w 4243589"/>
              <a:gd name="connsiteY3" fmla="*/ 0 h 18288"/>
              <a:gd name="connsiteX4" fmla="*/ 2212729 w 4243589"/>
              <a:gd name="connsiteY4" fmla="*/ 0 h 18288"/>
              <a:gd name="connsiteX5" fmla="*/ 2776520 w 4243589"/>
              <a:gd name="connsiteY5" fmla="*/ 0 h 18288"/>
              <a:gd name="connsiteX6" fmla="*/ 3297875 w 4243589"/>
              <a:gd name="connsiteY6" fmla="*/ 0 h 18288"/>
              <a:gd name="connsiteX7" fmla="*/ 4243589 w 4243589"/>
              <a:gd name="connsiteY7" fmla="*/ 0 h 18288"/>
              <a:gd name="connsiteX8" fmla="*/ 4243589 w 4243589"/>
              <a:gd name="connsiteY8" fmla="*/ 18288 h 18288"/>
              <a:gd name="connsiteX9" fmla="*/ 3637362 w 4243589"/>
              <a:gd name="connsiteY9" fmla="*/ 18288 h 18288"/>
              <a:gd name="connsiteX10" fmla="*/ 3116007 w 4243589"/>
              <a:gd name="connsiteY10" fmla="*/ 18288 h 18288"/>
              <a:gd name="connsiteX11" fmla="*/ 2424908 w 4243589"/>
              <a:gd name="connsiteY11" fmla="*/ 18288 h 18288"/>
              <a:gd name="connsiteX12" fmla="*/ 1861117 w 4243589"/>
              <a:gd name="connsiteY12" fmla="*/ 18288 h 18288"/>
              <a:gd name="connsiteX13" fmla="*/ 1382198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3987" y="7429"/>
                  <a:pt x="4243569" y="10822"/>
                  <a:pt x="4243589" y="18288"/>
                </a:cubicBezTo>
                <a:cubicBezTo>
                  <a:pt x="4112949" y="-2855"/>
                  <a:pt x="3928037" y="1831"/>
                  <a:pt x="3637362" y="18288"/>
                </a:cubicBezTo>
                <a:cubicBezTo>
                  <a:pt x="3346687" y="34745"/>
                  <a:pt x="3254446" y="26669"/>
                  <a:pt x="3116007" y="18288"/>
                </a:cubicBezTo>
                <a:cubicBezTo>
                  <a:pt x="2977569" y="9907"/>
                  <a:pt x="2620228" y="28873"/>
                  <a:pt x="2424908" y="18288"/>
                </a:cubicBezTo>
                <a:cubicBezTo>
                  <a:pt x="2229588" y="7703"/>
                  <a:pt x="2088287" y="-3854"/>
                  <a:pt x="1861117" y="18288"/>
                </a:cubicBezTo>
                <a:cubicBezTo>
                  <a:pt x="1633947" y="40430"/>
                  <a:pt x="1502447" y="-871"/>
                  <a:pt x="1382198" y="18288"/>
                </a:cubicBezTo>
                <a:cubicBezTo>
                  <a:pt x="1261949" y="37447"/>
                  <a:pt x="1045440" y="28353"/>
                  <a:pt x="733535" y="18288"/>
                </a:cubicBezTo>
                <a:cubicBezTo>
                  <a:pt x="421630" y="8223"/>
                  <a:pt x="341257" y="-18359"/>
                  <a:pt x="0" y="18288"/>
                </a:cubicBezTo>
                <a:cubicBezTo>
                  <a:pt x="-591" y="13205"/>
                  <a:pt x="-663" y="6329"/>
                  <a:pt x="0" y="0"/>
                </a:cubicBezTo>
                <a:close/>
              </a:path>
              <a:path w="4243589" h="18288"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2703" y="5429"/>
                  <a:pt x="4244410" y="14046"/>
                  <a:pt x="4243589" y="18288"/>
                </a:cubicBezTo>
                <a:cubicBezTo>
                  <a:pt x="4130424" y="-1240"/>
                  <a:pt x="3932803" y="42249"/>
                  <a:pt x="3722234" y="18288"/>
                </a:cubicBezTo>
                <a:cubicBezTo>
                  <a:pt x="3511665" y="-5673"/>
                  <a:pt x="3269903" y="45994"/>
                  <a:pt x="3116007" y="18288"/>
                </a:cubicBezTo>
                <a:cubicBezTo>
                  <a:pt x="2962111" y="-9418"/>
                  <a:pt x="2744280" y="23224"/>
                  <a:pt x="2509780" y="18288"/>
                </a:cubicBezTo>
                <a:cubicBezTo>
                  <a:pt x="2275280" y="13352"/>
                  <a:pt x="2066059" y="43664"/>
                  <a:pt x="1945989" y="18288"/>
                </a:cubicBezTo>
                <a:cubicBezTo>
                  <a:pt x="1825919" y="-7088"/>
                  <a:pt x="1407329" y="12616"/>
                  <a:pt x="1254890" y="18288"/>
                </a:cubicBezTo>
                <a:cubicBezTo>
                  <a:pt x="1102451" y="23960"/>
                  <a:pt x="837950" y="31673"/>
                  <a:pt x="563791" y="18288"/>
                </a:cubicBezTo>
                <a:cubicBezTo>
                  <a:pt x="289632" y="4903"/>
                  <a:pt x="132768" y="7105"/>
                  <a:pt x="0" y="18288"/>
                </a:cubicBezTo>
                <a:cubicBezTo>
                  <a:pt x="668" y="13665"/>
                  <a:pt x="578" y="5675"/>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88" name="TextBox 3">
            <a:extLst>
              <a:ext uri="{FF2B5EF4-FFF2-40B4-BE49-F238E27FC236}">
                <a16:creationId xmlns:a16="http://schemas.microsoft.com/office/drawing/2014/main" id="{A496781F-A120-0306-68E4-5936F32E7B7B}"/>
              </a:ext>
            </a:extLst>
          </p:cNvPr>
          <p:cNvGraphicFramePr/>
          <p:nvPr/>
        </p:nvGraphicFramePr>
        <p:xfrm>
          <a:off x="5157215" y="320040"/>
          <a:ext cx="6836809" cy="63124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554261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type="lt">
                                    <p:tmPct val="10000"/>
                                  </p:iterate>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674F3F2-BDC0-3D93-481A-F725A5DEDEEB}"/>
            </a:ext>
          </a:extLst>
        </p:cNvPr>
        <p:cNvGrpSpPr/>
        <p:nvPr/>
      </p:nvGrpSpPr>
      <p:grpSpPr>
        <a:xfrm>
          <a:off x="0" y="0"/>
          <a:ext cx="0" cy="0"/>
          <a:chOff x="0" y="0"/>
          <a:chExt cx="0" cy="0"/>
        </a:xfrm>
      </p:grpSpPr>
      <p:sp useBgFill="1">
        <p:nvSpPr>
          <p:cNvPr id="324" name="Rectangle 323">
            <a:extLst>
              <a:ext uri="{FF2B5EF4-FFF2-40B4-BE49-F238E27FC236}">
                <a16:creationId xmlns:a16="http://schemas.microsoft.com/office/drawing/2014/main" id="{2659FDB4-FCBE-4A89-B46D-43D4FA544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313"/>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5" name="TextBox 4">
            <a:extLst>
              <a:ext uri="{FF2B5EF4-FFF2-40B4-BE49-F238E27FC236}">
                <a16:creationId xmlns:a16="http://schemas.microsoft.com/office/drawing/2014/main" id="{EBE4241C-FC1F-CE02-5B30-0D62D0E2D208}"/>
              </a:ext>
            </a:extLst>
          </p:cNvPr>
          <p:cNvSpPr txBox="1"/>
          <p:nvPr/>
        </p:nvSpPr>
        <p:spPr>
          <a:xfrm>
            <a:off x="175364" y="1070800"/>
            <a:ext cx="4243718" cy="5583126"/>
          </a:xfrm>
          <a:prstGeom prst="rect">
            <a:avLst/>
          </a:prstGeom>
        </p:spPr>
        <p:txBody>
          <a:bodyPr vert="horz" lIns="91440" tIns="45720" rIns="91440" bIns="45720" rtlCol="0" anchor="ctr">
            <a:normAutofit/>
          </a:bodyPr>
          <a:lstStyle/>
          <a:p>
            <a:pPr algn="r" defTabSz="914400">
              <a:lnSpc>
                <a:spcPct val="90000"/>
              </a:lnSpc>
              <a:spcBef>
                <a:spcPct val="0"/>
              </a:spcBef>
              <a:spcAft>
                <a:spcPts val="600"/>
              </a:spcAft>
            </a:pPr>
            <a:r>
              <a:rPr lang="en-US" sz="6600" b="1" kern="1200" dirty="0">
                <a:solidFill>
                  <a:schemeClr val="tx1"/>
                </a:solidFill>
                <a:effectLst/>
                <a:latin typeface="+mj-lt"/>
                <a:ea typeface="+mj-ea"/>
                <a:cs typeface="+mj-cs"/>
              </a:rPr>
              <a:t>References</a:t>
            </a:r>
            <a:endParaRPr lang="en-US" sz="6600" kern="1200" dirty="0">
              <a:solidFill>
                <a:schemeClr val="tx1"/>
              </a:solidFill>
              <a:latin typeface="+mj-lt"/>
              <a:ea typeface="+mj-ea"/>
              <a:cs typeface="+mj-cs"/>
            </a:endParaRPr>
          </a:p>
        </p:txBody>
      </p:sp>
      <p:cxnSp>
        <p:nvCxnSpPr>
          <p:cNvPr id="326" name="Straight Connector 325">
            <a:extLst>
              <a:ext uri="{FF2B5EF4-FFF2-40B4-BE49-F238E27FC236}">
                <a16:creationId xmlns:a16="http://schemas.microsoft.com/office/drawing/2014/main" id="{C8F51B3F-8331-4E4A-AE96-D47B1006EEA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8053" y="1132114"/>
            <a:ext cx="0" cy="5717573"/>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graphicFrame>
        <p:nvGraphicFramePr>
          <p:cNvPr id="310" name="TextBox 2">
            <a:extLst>
              <a:ext uri="{FF2B5EF4-FFF2-40B4-BE49-F238E27FC236}">
                <a16:creationId xmlns:a16="http://schemas.microsoft.com/office/drawing/2014/main" id="{40F6F336-C097-ABC4-9630-5123078A9C6D}"/>
              </a:ext>
            </a:extLst>
          </p:cNvPr>
          <p:cNvGraphicFramePr/>
          <p:nvPr>
            <p:extLst>
              <p:ext uri="{D42A27DB-BD31-4B8C-83A1-F6EECF244321}">
                <p14:modId xmlns:p14="http://schemas.microsoft.com/office/powerpoint/2010/main" val="10749005"/>
              </p:ext>
            </p:extLst>
          </p:nvPr>
        </p:nvGraphicFramePr>
        <p:xfrm>
          <a:off x="5108535" y="1070800"/>
          <a:ext cx="6245265" cy="558934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86629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A49E9C1-DF3B-16A0-420F-00ED5A3AA439}"/>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600" b="1" kern="1200" dirty="0">
                <a:solidFill>
                  <a:schemeClr val="bg1"/>
                </a:solidFill>
                <a:effectLst/>
                <a:latin typeface="+mj-lt"/>
                <a:ea typeface="+mj-ea"/>
                <a:cs typeface="+mj-cs"/>
              </a:rPr>
              <a:t>Process Flow Diagram</a:t>
            </a:r>
            <a:r>
              <a:rPr lang="en-US" sz="3600" kern="1200" dirty="0">
                <a:solidFill>
                  <a:schemeClr val="bg1"/>
                </a:solidFill>
                <a:effectLst/>
                <a:latin typeface="+mj-lt"/>
                <a:ea typeface="+mj-ea"/>
                <a:cs typeface="+mj-cs"/>
              </a:rPr>
              <a:t> </a:t>
            </a:r>
            <a:endParaRPr lang="en-US" sz="3600" kern="1200" dirty="0">
              <a:solidFill>
                <a:schemeClr val="bg1"/>
              </a:solidFill>
              <a:latin typeface="+mj-lt"/>
              <a:ea typeface="+mj-ea"/>
              <a:cs typeface="+mj-cs"/>
            </a:endParaRPr>
          </a:p>
        </p:txBody>
      </p:sp>
      <p:pic>
        <p:nvPicPr>
          <p:cNvPr id="5" name="Picture 4" descr="A diagram of a process&#10;&#10;Description automatically generated">
            <a:extLst>
              <a:ext uri="{FF2B5EF4-FFF2-40B4-BE49-F238E27FC236}">
                <a16:creationId xmlns:a16="http://schemas.microsoft.com/office/drawing/2014/main" id="{2B451CE7-368B-4D0B-110A-0B41D3DA3708}"/>
              </a:ext>
            </a:extLst>
          </p:cNvPr>
          <p:cNvPicPr>
            <a:picLocks noChangeAspect="1"/>
          </p:cNvPicPr>
          <p:nvPr/>
        </p:nvPicPr>
        <p:blipFill>
          <a:blip r:embed="rId3"/>
          <a:stretch>
            <a:fillRect/>
          </a:stretch>
        </p:blipFill>
        <p:spPr>
          <a:xfrm>
            <a:off x="1146048" y="1499617"/>
            <a:ext cx="9936480" cy="5120640"/>
          </a:xfrm>
          <a:prstGeom prst="rect">
            <a:avLst/>
          </a:prstGeom>
        </p:spPr>
      </p:pic>
    </p:spTree>
    <p:extLst>
      <p:ext uri="{BB962C8B-B14F-4D97-AF65-F5344CB8AC3E}">
        <p14:creationId xmlns:p14="http://schemas.microsoft.com/office/powerpoint/2010/main" val="299174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D041C5C-97AC-DC5E-16CB-002568AF404D}"/>
            </a:ext>
          </a:extLst>
        </p:cNvPr>
        <p:cNvGrpSpPr/>
        <p:nvPr/>
      </p:nvGrpSpPr>
      <p:grpSpPr>
        <a:xfrm>
          <a:off x="0" y="0"/>
          <a:ext cx="0" cy="0"/>
          <a:chOff x="0" y="0"/>
          <a:chExt cx="0" cy="0"/>
        </a:xfrm>
      </p:grpSpPr>
      <p:sp useBgFill="1">
        <p:nvSpPr>
          <p:cNvPr id="101" name="Rectangle 100">
            <a:extLst>
              <a:ext uri="{FF2B5EF4-FFF2-40B4-BE49-F238E27FC236}">
                <a16:creationId xmlns:a16="http://schemas.microsoft.com/office/drawing/2014/main" id="{6A84B152-3496-4C52-AF08-97AFFC09DD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6" name="TextBox 5">
            <a:extLst>
              <a:ext uri="{FF2B5EF4-FFF2-40B4-BE49-F238E27FC236}">
                <a16:creationId xmlns:a16="http://schemas.microsoft.com/office/drawing/2014/main" id="{11B333EB-5AAF-E842-9AE2-F5B491B53690}"/>
              </a:ext>
            </a:extLst>
          </p:cNvPr>
          <p:cNvSpPr txBox="1"/>
          <p:nvPr/>
        </p:nvSpPr>
        <p:spPr>
          <a:xfrm>
            <a:off x="913639" y="2476758"/>
            <a:ext cx="5393360" cy="1325563"/>
          </a:xfrm>
          <a:prstGeom prst="rect">
            <a:avLst/>
          </a:prstGeom>
        </p:spPr>
        <p:txBody>
          <a:bodyPr vert="horz" lIns="91440" tIns="45720" rIns="91440" bIns="45720" rtlCol="0" anchor="ctr">
            <a:normAutofit/>
          </a:bodyPr>
          <a:lstStyle/>
          <a:p>
            <a:pPr marL="0" marR="0" defTabSz="914400">
              <a:lnSpc>
                <a:spcPct val="90000"/>
              </a:lnSpc>
              <a:spcBef>
                <a:spcPct val="0"/>
              </a:spcBef>
              <a:spcAft>
                <a:spcPts val="200"/>
              </a:spcAft>
            </a:pPr>
            <a:r>
              <a:rPr lang="en-US" sz="4400" b="1" dirty="0">
                <a:effectLst/>
                <a:latin typeface="+mj-lt"/>
                <a:ea typeface="+mj-ea"/>
                <a:cs typeface="+mj-cs"/>
              </a:rPr>
              <a:t>Methodologies</a:t>
            </a:r>
            <a:r>
              <a:rPr lang="en-US" sz="4400" dirty="0">
                <a:effectLst/>
                <a:latin typeface="+mj-lt"/>
                <a:ea typeface="+mj-ea"/>
                <a:cs typeface="+mj-cs"/>
              </a:rPr>
              <a:t> </a:t>
            </a:r>
            <a:endParaRPr lang="en-US" sz="4400" b="1" dirty="0">
              <a:effectLst/>
              <a:latin typeface="+mj-lt"/>
              <a:ea typeface="+mj-ea"/>
              <a:cs typeface="+mj-cs"/>
            </a:endParaRPr>
          </a:p>
        </p:txBody>
      </p:sp>
      <p:sp>
        <p:nvSpPr>
          <p:cNvPr id="103" name="Freeform: Shape 102">
            <a:extLst>
              <a:ext uri="{FF2B5EF4-FFF2-40B4-BE49-F238E27FC236}">
                <a16:creationId xmlns:a16="http://schemas.microsoft.com/office/drawing/2014/main" id="{6B2ADB95-0FA3-4BD7-A8AC-89D014A83E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198657" y="1"/>
            <a:ext cx="1155142" cy="625027"/>
          </a:xfrm>
          <a:custGeom>
            <a:avLst/>
            <a:gdLst>
              <a:gd name="connsiteX0" fmla="*/ 4784 w 1155142"/>
              <a:gd name="connsiteY0" fmla="*/ 0 h 625027"/>
              <a:gd name="connsiteX1" fmla="*/ 1150358 w 1155142"/>
              <a:gd name="connsiteY1" fmla="*/ 0 h 625027"/>
              <a:gd name="connsiteX2" fmla="*/ 1155142 w 1155142"/>
              <a:gd name="connsiteY2" fmla="*/ 47456 h 625027"/>
              <a:gd name="connsiteX3" fmla="*/ 577571 w 1155142"/>
              <a:gd name="connsiteY3" fmla="*/ 625027 h 625027"/>
              <a:gd name="connsiteX4" fmla="*/ 0 w 1155142"/>
              <a:gd name="connsiteY4" fmla="*/ 47456 h 6250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625027">
                <a:moveTo>
                  <a:pt x="4784" y="0"/>
                </a:moveTo>
                <a:lnTo>
                  <a:pt x="1150358" y="0"/>
                </a:lnTo>
                <a:lnTo>
                  <a:pt x="1155142" y="47456"/>
                </a:lnTo>
                <a:cubicBezTo>
                  <a:pt x="1155142" y="366440"/>
                  <a:pt x="896555" y="625027"/>
                  <a:pt x="577571" y="625027"/>
                </a:cubicBezTo>
                <a:cubicBezTo>
                  <a:pt x="258587" y="625027"/>
                  <a:pt x="0" y="366440"/>
                  <a:pt x="0" y="47456"/>
                </a:cubicBezTo>
                <a:close/>
              </a:path>
            </a:pathLst>
          </a:custGeom>
          <a:solidFill>
            <a:schemeClr val="accent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5" name="Oval 104">
            <a:extLst>
              <a:ext uri="{FF2B5EF4-FFF2-40B4-BE49-F238E27FC236}">
                <a16:creationId xmlns:a16="http://schemas.microsoft.com/office/drawing/2014/main" id="{C924DBCE-E731-4B22-8181-A39C1D8627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08185" y="3423959"/>
            <a:ext cx="630884" cy="630884"/>
          </a:xfrm>
          <a:prstGeom prst="ellipse">
            <a:avLst/>
          </a:prstGeom>
          <a:noFill/>
          <a:ln w="1270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Freeform: Shape 106">
            <a:extLst>
              <a:ext uri="{FF2B5EF4-FFF2-40B4-BE49-F238E27FC236}">
                <a16:creationId xmlns:a16="http://schemas.microsoft.com/office/drawing/2014/main" id="{4CBF9756-6AC8-4C65-84DF-56FBFFA1D8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463438">
            <a:off x="7450227" y="5166682"/>
            <a:ext cx="1835725" cy="2024785"/>
          </a:xfrm>
          <a:custGeom>
            <a:avLst/>
            <a:gdLst>
              <a:gd name="connsiteX0" fmla="*/ 1801138 w 1835725"/>
              <a:gd name="connsiteY0" fmla="*/ 1622662 h 2024785"/>
              <a:gd name="connsiteX1" fmla="*/ 1835717 w 1835725"/>
              <a:gd name="connsiteY1" fmla="*/ 1680254 h 2024785"/>
              <a:gd name="connsiteX2" fmla="*/ 1812568 w 1835725"/>
              <a:gd name="connsiteY2" fmla="*/ 1877193 h 2024785"/>
              <a:gd name="connsiteX3" fmla="*/ 1776210 w 1835725"/>
              <a:gd name="connsiteY3" fmla="*/ 2024785 h 2024785"/>
              <a:gd name="connsiteX4" fmla="*/ 1655772 w 1835725"/>
              <a:gd name="connsiteY4" fmla="*/ 1983449 h 2024785"/>
              <a:gd name="connsiteX5" fmla="*/ 1687591 w 1835725"/>
              <a:gd name="connsiteY5" fmla="*/ 1854495 h 2024785"/>
              <a:gd name="connsiteX6" fmla="*/ 1708939 w 1835725"/>
              <a:gd name="connsiteY6" fmla="*/ 1673301 h 2024785"/>
              <a:gd name="connsiteX7" fmla="*/ 1778129 w 1835725"/>
              <a:gd name="connsiteY7" fmla="*/ 1615979 h 2024785"/>
              <a:gd name="connsiteX8" fmla="*/ 1801138 w 1835725"/>
              <a:gd name="connsiteY8" fmla="*/ 1622662 h 2024785"/>
              <a:gd name="connsiteX9" fmla="*/ 1585229 w 1835725"/>
              <a:gd name="connsiteY9" fmla="*/ 764759 h 2024785"/>
              <a:gd name="connsiteX10" fmla="*/ 1623024 w 1835725"/>
              <a:gd name="connsiteY10" fmla="*/ 792810 h 2024785"/>
              <a:gd name="connsiteX11" fmla="*/ 1777614 w 1835725"/>
              <a:gd name="connsiteY11" fmla="*/ 1157141 h 2024785"/>
              <a:gd name="connsiteX12" fmla="*/ 1733799 w 1835725"/>
              <a:gd name="connsiteY12" fmla="*/ 1235532 h 2024785"/>
              <a:gd name="connsiteX13" fmla="*/ 1716464 w 1835725"/>
              <a:gd name="connsiteY13" fmla="*/ 1237722 h 2024785"/>
              <a:gd name="connsiteX14" fmla="*/ 1716464 w 1835725"/>
              <a:gd name="connsiteY14" fmla="*/ 1237913 h 2024785"/>
              <a:gd name="connsiteX15" fmla="*/ 1655409 w 1835725"/>
              <a:gd name="connsiteY15" fmla="*/ 1191717 h 2024785"/>
              <a:gd name="connsiteX16" fmla="*/ 1513200 w 1835725"/>
              <a:gd name="connsiteY16" fmla="*/ 856627 h 2024785"/>
              <a:gd name="connsiteX17" fmla="*/ 1538499 w 1835725"/>
              <a:gd name="connsiteY17" fmla="*/ 770415 h 2024785"/>
              <a:gd name="connsiteX18" fmla="*/ 1585229 w 1835725"/>
              <a:gd name="connsiteY18" fmla="*/ 764759 h 2024785"/>
              <a:gd name="connsiteX19" fmla="*/ 477919 w 1835725"/>
              <a:gd name="connsiteY19" fmla="*/ 21437 h 2024785"/>
              <a:gd name="connsiteX20" fmla="*/ 509236 w 1835725"/>
              <a:gd name="connsiteY20" fmla="*/ 84182 h 2024785"/>
              <a:gd name="connsiteX21" fmla="*/ 445829 w 1835725"/>
              <a:gd name="connsiteY21" fmla="*/ 139871 h 2024785"/>
              <a:gd name="connsiteX22" fmla="*/ 437447 w 1835725"/>
              <a:gd name="connsiteY22" fmla="*/ 139395 h 2024785"/>
              <a:gd name="connsiteX23" fmla="*/ 73211 w 1835725"/>
              <a:gd name="connsiteY23" fmla="*/ 137204 h 2024785"/>
              <a:gd name="connsiteX24" fmla="*/ 749 w 1835725"/>
              <a:gd name="connsiteY24" fmla="*/ 84082 h 2024785"/>
              <a:gd name="connsiteX25" fmla="*/ 53871 w 1835725"/>
              <a:gd name="connsiteY25" fmla="*/ 11621 h 2024785"/>
              <a:gd name="connsiteX26" fmla="*/ 58352 w 1835725"/>
              <a:gd name="connsiteY26" fmla="*/ 11093 h 2024785"/>
              <a:gd name="connsiteX27" fmla="*/ 454020 w 1835725"/>
              <a:gd name="connsiteY27" fmla="*/ 13474 h 2024785"/>
              <a:gd name="connsiteX28" fmla="*/ 477919 w 1835725"/>
              <a:gd name="connsiteY28" fmla="*/ 21437 h 2024785"/>
              <a:gd name="connsiteX29" fmla="*/ 957797 w 1835725"/>
              <a:gd name="connsiteY29" fmla="*/ 167970 h 2024785"/>
              <a:gd name="connsiteX30" fmla="*/ 1286982 w 1835725"/>
              <a:gd name="connsiteY30" fmla="*/ 387616 h 2024785"/>
              <a:gd name="connsiteX31" fmla="*/ 1293725 w 1835725"/>
              <a:gd name="connsiteY31" fmla="*/ 477075 h 2024785"/>
              <a:gd name="connsiteX32" fmla="*/ 1245453 w 1835725"/>
              <a:gd name="connsiteY32" fmla="*/ 499154 h 2024785"/>
              <a:gd name="connsiteX33" fmla="*/ 1245167 w 1835725"/>
              <a:gd name="connsiteY33" fmla="*/ 499154 h 2024785"/>
              <a:gd name="connsiteX34" fmla="*/ 1203638 w 1835725"/>
              <a:gd name="connsiteY34" fmla="*/ 484104 h 2024785"/>
              <a:gd name="connsiteX35" fmla="*/ 900647 w 1835725"/>
              <a:gd name="connsiteY35" fmla="*/ 281508 h 2024785"/>
              <a:gd name="connsiteX36" fmla="*/ 872454 w 1835725"/>
              <a:gd name="connsiteY36" fmla="*/ 196164 h 2024785"/>
              <a:gd name="connsiteX37" fmla="*/ 957797 w 1835725"/>
              <a:gd name="connsiteY37" fmla="*/ 167970 h 2024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835725" h="2024785">
                <a:moveTo>
                  <a:pt x="1801138" y="1622662"/>
                </a:moveTo>
                <a:cubicBezTo>
                  <a:pt x="1822105" y="1633400"/>
                  <a:pt x="1836117" y="1655372"/>
                  <a:pt x="1835717" y="1680254"/>
                </a:cubicBezTo>
                <a:cubicBezTo>
                  <a:pt x="1832093" y="1746382"/>
                  <a:pt x="1824354" y="1812154"/>
                  <a:pt x="1812568" y="1877193"/>
                </a:cubicBezTo>
                <a:lnTo>
                  <a:pt x="1776210" y="2024785"/>
                </a:lnTo>
                <a:lnTo>
                  <a:pt x="1655772" y="1983449"/>
                </a:lnTo>
                <a:lnTo>
                  <a:pt x="1687591" y="1854495"/>
                </a:lnTo>
                <a:cubicBezTo>
                  <a:pt x="1698455" y="1794657"/>
                  <a:pt x="1705590" y="1734142"/>
                  <a:pt x="1708939" y="1673301"/>
                </a:cubicBezTo>
                <a:cubicBezTo>
                  <a:pt x="1712216" y="1638363"/>
                  <a:pt x="1743190" y="1612703"/>
                  <a:pt x="1778129" y="1615979"/>
                </a:cubicBezTo>
                <a:cubicBezTo>
                  <a:pt x="1786387" y="1616753"/>
                  <a:pt x="1794149" y="1619084"/>
                  <a:pt x="1801138" y="1622662"/>
                </a:cubicBezTo>
                <a:close/>
                <a:moveTo>
                  <a:pt x="1585229" y="764759"/>
                </a:moveTo>
                <a:cubicBezTo>
                  <a:pt x="1600438" y="768789"/>
                  <a:pt x="1614156" y="778436"/>
                  <a:pt x="1623024" y="792810"/>
                </a:cubicBezTo>
                <a:cubicBezTo>
                  <a:pt x="1689575" y="907319"/>
                  <a:pt x="1741505" y="1029715"/>
                  <a:pt x="1777614" y="1157141"/>
                </a:cubicBezTo>
                <a:cubicBezTo>
                  <a:pt x="1787149" y="1190888"/>
                  <a:pt x="1767537" y="1225969"/>
                  <a:pt x="1733799" y="1235532"/>
                </a:cubicBezTo>
                <a:cubicBezTo>
                  <a:pt x="1728151" y="1237046"/>
                  <a:pt x="1722312" y="1237780"/>
                  <a:pt x="1716464" y="1237722"/>
                </a:cubicBezTo>
                <a:lnTo>
                  <a:pt x="1716464" y="1237913"/>
                </a:lnTo>
                <a:cubicBezTo>
                  <a:pt x="1688070" y="1237913"/>
                  <a:pt x="1663124" y="1219044"/>
                  <a:pt x="1655409" y="1191717"/>
                </a:cubicBezTo>
                <a:cubicBezTo>
                  <a:pt x="1622214" y="1074512"/>
                  <a:pt x="1574437" y="961936"/>
                  <a:pt x="1513200" y="856627"/>
                </a:cubicBezTo>
                <a:cubicBezTo>
                  <a:pt x="1496379" y="825834"/>
                  <a:pt x="1507704" y="787236"/>
                  <a:pt x="1538499" y="770415"/>
                </a:cubicBezTo>
                <a:cubicBezTo>
                  <a:pt x="1553325" y="762319"/>
                  <a:pt x="1570022" y="760730"/>
                  <a:pt x="1585229" y="764759"/>
                </a:cubicBezTo>
                <a:close/>
                <a:moveTo>
                  <a:pt x="477919" y="21437"/>
                </a:moveTo>
                <a:cubicBezTo>
                  <a:pt x="499341" y="33775"/>
                  <a:pt x="512445" y="58102"/>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89834" y="-4456"/>
                  <a:pt x="322735" y="-3656"/>
                  <a:pt x="454020" y="13474"/>
                </a:cubicBezTo>
                <a:cubicBezTo>
                  <a:pt x="462713" y="14543"/>
                  <a:pt x="470778" y="17324"/>
                  <a:pt x="477919" y="21437"/>
                </a:cubicBezTo>
                <a:close/>
                <a:moveTo>
                  <a:pt x="957797" y="167970"/>
                </a:move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8235" y="164811"/>
                  <a:pt x="926445" y="152188"/>
                  <a:pt x="957797" y="167970"/>
                </a:cubicBezTo>
                <a:close/>
              </a:path>
            </a:pathLst>
          </a:custGeom>
          <a:solidFill>
            <a:schemeClr val="accent4"/>
          </a:solidFill>
          <a:ln w="9525" cap="flat">
            <a:noFill/>
            <a:prstDash val="solid"/>
            <a:miter/>
          </a:ln>
        </p:spPr>
        <p:txBody>
          <a:bodyPr rtlCol="0" anchor="ctr"/>
          <a:lstStyle/>
          <a:p>
            <a:endParaRPr lang="en-US"/>
          </a:p>
        </p:txBody>
      </p:sp>
      <p:pic>
        <p:nvPicPr>
          <p:cNvPr id="97" name="Picture 96" descr="Close up of a blue surface&#10;&#10;Description automatically generated">
            <a:extLst>
              <a:ext uri="{FF2B5EF4-FFF2-40B4-BE49-F238E27FC236}">
                <a16:creationId xmlns:a16="http://schemas.microsoft.com/office/drawing/2014/main" id="{1E9621AA-8786-4BD2-0634-E781389174A6}"/>
              </a:ext>
            </a:extLst>
          </p:cNvPr>
          <p:cNvPicPr>
            <a:picLocks noChangeAspect="1"/>
          </p:cNvPicPr>
          <p:nvPr/>
        </p:nvPicPr>
        <p:blipFill>
          <a:blip r:embed="rId2"/>
          <a:srcRect l="6033" r="27217"/>
          <a:stretch/>
        </p:blipFill>
        <p:spPr>
          <a:xfrm>
            <a:off x="7751975" y="1075239"/>
            <a:ext cx="4128603" cy="4128603"/>
          </a:xfrm>
          <a:custGeom>
            <a:avLst/>
            <a:gdLst/>
            <a:ahLst/>
            <a:cxnLst/>
            <a:rect l="l" t="t" r="r" b="b"/>
            <a:pathLst>
              <a:path w="2663168" h="2663168">
                <a:moveTo>
                  <a:pt x="1331584" y="0"/>
                </a:moveTo>
                <a:cubicBezTo>
                  <a:pt x="2066998" y="0"/>
                  <a:pt x="2663168" y="596170"/>
                  <a:pt x="2663168" y="1331584"/>
                </a:cubicBezTo>
                <a:cubicBezTo>
                  <a:pt x="2663168" y="2066998"/>
                  <a:pt x="2066998" y="2663168"/>
                  <a:pt x="1331584" y="2663168"/>
                </a:cubicBezTo>
                <a:cubicBezTo>
                  <a:pt x="596170" y="2663168"/>
                  <a:pt x="0" y="2066998"/>
                  <a:pt x="0" y="1331584"/>
                </a:cubicBezTo>
                <a:cubicBezTo>
                  <a:pt x="0" y="596170"/>
                  <a:pt x="596170" y="0"/>
                  <a:pt x="1331584" y="0"/>
                </a:cubicBezTo>
                <a:close/>
              </a:path>
            </a:pathLst>
          </a:custGeom>
        </p:spPr>
      </p:pic>
      <p:sp>
        <p:nvSpPr>
          <p:cNvPr id="109" name="Freeform: Shape 108">
            <a:extLst>
              <a:ext uri="{FF2B5EF4-FFF2-40B4-BE49-F238E27FC236}">
                <a16:creationId xmlns:a16="http://schemas.microsoft.com/office/drawing/2014/main" id="{2D385988-EAAF-4C27-AF8A-2BFBECAF3D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49602" y="1"/>
            <a:ext cx="2066948" cy="1621879"/>
          </a:xfrm>
          <a:custGeom>
            <a:avLst/>
            <a:gdLst>
              <a:gd name="connsiteX0" fmla="*/ 0 w 2066948"/>
              <a:gd name="connsiteY0" fmla="*/ 0 h 1621879"/>
              <a:gd name="connsiteX1" fmla="*/ 123825 w 2066948"/>
              <a:gd name="connsiteY1" fmla="*/ 0 h 1621879"/>
              <a:gd name="connsiteX2" fmla="*/ 123825 w 2066948"/>
              <a:gd name="connsiteY2" fmla="*/ 1452620 h 1621879"/>
              <a:gd name="connsiteX3" fmla="*/ 1881378 w 2066948"/>
              <a:gd name="connsiteY3" fmla="*/ 436017 h 1621879"/>
              <a:gd name="connsiteX4" fmla="*/ 1127572 w 2066948"/>
              <a:gd name="connsiteY4" fmla="*/ 0 h 1621879"/>
              <a:gd name="connsiteX5" fmla="*/ 1374887 w 2066948"/>
              <a:gd name="connsiteY5" fmla="*/ 0 h 1621879"/>
              <a:gd name="connsiteX6" fmla="*/ 2035969 w 2066948"/>
              <a:gd name="connsiteY6" fmla="*/ 382391 h 1621879"/>
              <a:gd name="connsiteX7" fmla="*/ 2058648 w 2066948"/>
              <a:gd name="connsiteY7" fmla="*/ 466963 h 1621879"/>
              <a:gd name="connsiteX8" fmla="*/ 2035969 w 2066948"/>
              <a:gd name="connsiteY8" fmla="*/ 489642 h 1621879"/>
              <a:gd name="connsiteX9" fmla="*/ 92869 w 2066948"/>
              <a:gd name="connsiteY9" fmla="*/ 1613592 h 1621879"/>
              <a:gd name="connsiteX10" fmla="*/ 61913 w 2066948"/>
              <a:gd name="connsiteY10" fmla="*/ 1621879 h 1621879"/>
              <a:gd name="connsiteX11" fmla="*/ 0 w 2066948"/>
              <a:gd name="connsiteY11" fmla="*/ 1559967 h 1621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66948" h="1621879">
                <a:moveTo>
                  <a:pt x="0" y="0"/>
                </a:moveTo>
                <a:lnTo>
                  <a:pt x="123825" y="0"/>
                </a:lnTo>
                <a:lnTo>
                  <a:pt x="123825" y="1452620"/>
                </a:lnTo>
                <a:lnTo>
                  <a:pt x="1881378" y="436017"/>
                </a:lnTo>
                <a:lnTo>
                  <a:pt x="1127572" y="0"/>
                </a:lnTo>
                <a:lnTo>
                  <a:pt x="1374887" y="0"/>
                </a:lnTo>
                <a:lnTo>
                  <a:pt x="2035969" y="382391"/>
                </a:lnTo>
                <a:cubicBezTo>
                  <a:pt x="2065582" y="399479"/>
                  <a:pt x="2075745" y="437340"/>
                  <a:pt x="2058648" y="466963"/>
                </a:cubicBezTo>
                <a:cubicBezTo>
                  <a:pt x="2053219" y="476384"/>
                  <a:pt x="2045389" y="484204"/>
                  <a:pt x="2035969" y="489642"/>
                </a:cubicBezTo>
                <a:lnTo>
                  <a:pt x="92869" y="1613592"/>
                </a:lnTo>
                <a:cubicBezTo>
                  <a:pt x="83458" y="1619031"/>
                  <a:pt x="72780" y="1621889"/>
                  <a:pt x="61913" y="1621879"/>
                </a:cubicBezTo>
                <a:cubicBezTo>
                  <a:pt x="27719" y="1621879"/>
                  <a:pt x="0" y="1594161"/>
                  <a:pt x="0" y="1559967"/>
                </a:cubicBezTo>
                <a:close/>
              </a:path>
            </a:pathLst>
          </a:custGeom>
          <a:solidFill>
            <a:schemeClr val="accent6"/>
          </a:solidFill>
          <a:ln w="9525" cap="flat">
            <a:noFill/>
            <a:prstDash val="solid"/>
            <a:miter/>
          </a:ln>
        </p:spPr>
        <p:txBody>
          <a:bodyPr rtlCol="0" anchor="ctr"/>
          <a:lstStyle/>
          <a:p>
            <a:endParaRPr lang="en-US"/>
          </a:p>
        </p:txBody>
      </p:sp>
      <p:cxnSp>
        <p:nvCxnSpPr>
          <p:cNvPr id="111" name="Straight Connector 110">
            <a:extLst>
              <a:ext uri="{FF2B5EF4-FFF2-40B4-BE49-F238E27FC236}">
                <a16:creationId xmlns:a16="http://schemas.microsoft.com/office/drawing/2014/main" id="{43621FD4-D14D-45D5-9A57-9A2DE5EA59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138745" y="1027906"/>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113" name="Freeform: Shape 112">
            <a:extLst>
              <a:ext uri="{FF2B5EF4-FFF2-40B4-BE49-F238E27FC236}">
                <a16:creationId xmlns:a16="http://schemas.microsoft.com/office/drawing/2014/main" id="{B621D332-7329-4994-8836-C429A51B7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09527" y="6033795"/>
            <a:ext cx="1991064" cy="824205"/>
          </a:xfrm>
          <a:custGeom>
            <a:avLst/>
            <a:gdLst>
              <a:gd name="connsiteX0" fmla="*/ 995532 w 1991064"/>
              <a:gd name="connsiteY0" fmla="*/ 0 h 824205"/>
              <a:gd name="connsiteX1" fmla="*/ 1984823 w 1991064"/>
              <a:gd name="connsiteY1" fmla="*/ 784423 h 824205"/>
              <a:gd name="connsiteX2" fmla="*/ 1991064 w 1991064"/>
              <a:gd name="connsiteY2" fmla="*/ 824205 h 824205"/>
              <a:gd name="connsiteX3" fmla="*/ 0 w 1991064"/>
              <a:gd name="connsiteY3" fmla="*/ 824205 h 824205"/>
              <a:gd name="connsiteX4" fmla="*/ 6241 w 1991064"/>
              <a:gd name="connsiteY4" fmla="*/ 784423 h 824205"/>
              <a:gd name="connsiteX5" fmla="*/ 995532 w 1991064"/>
              <a:gd name="connsiteY5" fmla="*/ 0 h 824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91064" h="824205">
                <a:moveTo>
                  <a:pt x="995532" y="0"/>
                </a:moveTo>
                <a:cubicBezTo>
                  <a:pt x="1483521" y="0"/>
                  <a:pt x="1890663" y="336754"/>
                  <a:pt x="1984823" y="784423"/>
                </a:cubicBezTo>
                <a:lnTo>
                  <a:pt x="1991064" y="824205"/>
                </a:lnTo>
                <a:lnTo>
                  <a:pt x="0" y="824205"/>
                </a:lnTo>
                <a:lnTo>
                  <a:pt x="6241" y="784423"/>
                </a:lnTo>
                <a:cubicBezTo>
                  <a:pt x="100402" y="336754"/>
                  <a:pt x="507544" y="0"/>
                  <a:pt x="995532"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15" name="Freeform: Shape 114">
            <a:extLst>
              <a:ext uri="{FF2B5EF4-FFF2-40B4-BE49-F238E27FC236}">
                <a16:creationId xmlns:a16="http://schemas.microsoft.com/office/drawing/2014/main" id="{2D20F754-35A9-4508-BE3C-C59996D143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51696" y="5519196"/>
            <a:ext cx="1340305" cy="1338805"/>
          </a:xfrm>
          <a:custGeom>
            <a:avLst/>
            <a:gdLst>
              <a:gd name="connsiteX0" fmla="*/ 61913 w 1340305"/>
              <a:gd name="connsiteY0" fmla="*/ 0 h 1338805"/>
              <a:gd name="connsiteX1" fmla="*/ 1340305 w 1340305"/>
              <a:gd name="connsiteY1" fmla="*/ 0 h 1338805"/>
              <a:gd name="connsiteX2" fmla="*/ 1340305 w 1340305"/>
              <a:gd name="connsiteY2" fmla="*/ 123825 h 1338805"/>
              <a:gd name="connsiteX3" fmla="*/ 123825 w 1340305"/>
              <a:gd name="connsiteY3" fmla="*/ 123825 h 1338805"/>
              <a:gd name="connsiteX4" fmla="*/ 123825 w 1340305"/>
              <a:gd name="connsiteY4" fmla="*/ 1338805 h 1338805"/>
              <a:gd name="connsiteX5" fmla="*/ 0 w 1340305"/>
              <a:gd name="connsiteY5" fmla="*/ 1338805 h 1338805"/>
              <a:gd name="connsiteX6" fmla="*/ 0 w 1340305"/>
              <a:gd name="connsiteY6" fmla="*/ 61913 h 1338805"/>
              <a:gd name="connsiteX7" fmla="*/ 61913 w 1340305"/>
              <a:gd name="connsiteY7" fmla="*/ 0 h 1338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40305" h="1338805">
                <a:moveTo>
                  <a:pt x="61913" y="0"/>
                </a:moveTo>
                <a:lnTo>
                  <a:pt x="1340305" y="0"/>
                </a:lnTo>
                <a:lnTo>
                  <a:pt x="1340305" y="123825"/>
                </a:lnTo>
                <a:lnTo>
                  <a:pt x="123825" y="123825"/>
                </a:lnTo>
                <a:lnTo>
                  <a:pt x="123825" y="1338805"/>
                </a:lnTo>
                <a:lnTo>
                  <a:pt x="0" y="1338805"/>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Tree>
    <p:extLst>
      <p:ext uri="{BB962C8B-B14F-4D97-AF65-F5344CB8AC3E}">
        <p14:creationId xmlns:p14="http://schemas.microsoft.com/office/powerpoint/2010/main" val="35857564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type="lt">
                                    <p:tmPct val="10000"/>
                                  </p:iterate>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AF2FF1E-0D70-A9BD-DDD6-CE05BCCD73FF}"/>
            </a:ext>
          </a:extLst>
        </p:cNvPr>
        <p:cNvGrpSpPr/>
        <p:nvPr/>
      </p:nvGrpSpPr>
      <p:grpSpPr>
        <a:xfrm>
          <a:off x="0" y="0"/>
          <a:ext cx="0" cy="0"/>
          <a:chOff x="0" y="0"/>
          <a:chExt cx="0" cy="0"/>
        </a:xfrm>
      </p:grpSpPr>
      <p:sp useBgFill="1">
        <p:nvSpPr>
          <p:cNvPr id="154" name="Rectangle 153">
            <a:extLst>
              <a:ext uri="{FF2B5EF4-FFF2-40B4-BE49-F238E27FC236}">
                <a16:creationId xmlns:a16="http://schemas.microsoft.com/office/drawing/2014/main" id="{5AC1364A-3E3D-4F0D-8776-78AF3A270D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4B907DB7-105E-45E7-C096-1EBCBA86E9DE}"/>
              </a:ext>
            </a:extLst>
          </p:cNvPr>
          <p:cNvSpPr txBox="1"/>
          <p:nvPr/>
        </p:nvSpPr>
        <p:spPr>
          <a:xfrm>
            <a:off x="4797501" y="329184"/>
            <a:ext cx="6755626" cy="1783080"/>
          </a:xfrm>
          <a:prstGeom prst="rect">
            <a:avLst/>
          </a:prstGeom>
        </p:spPr>
        <p:txBody>
          <a:bodyPr vert="horz" lIns="91440" tIns="45720" rIns="91440" bIns="45720" rtlCol="0" anchor="b">
            <a:normAutofit/>
          </a:bodyPr>
          <a:lstStyle/>
          <a:p>
            <a:pPr marL="0" marR="0" defTabSz="914400">
              <a:lnSpc>
                <a:spcPct val="90000"/>
              </a:lnSpc>
              <a:spcBef>
                <a:spcPct val="0"/>
              </a:spcBef>
              <a:spcAft>
                <a:spcPts val="200"/>
              </a:spcAft>
            </a:pPr>
            <a:r>
              <a:rPr lang="en-US" sz="3800" b="1" dirty="0">
                <a:effectLst/>
                <a:latin typeface="+mj-lt"/>
                <a:ea typeface="+mj-ea"/>
                <a:cs typeface="+mj-cs"/>
              </a:rPr>
              <a:t>Data Acquisition and Knowledge Graph Construction</a:t>
            </a:r>
            <a:r>
              <a:rPr lang="en-US" sz="3800" dirty="0">
                <a:effectLst/>
                <a:latin typeface="+mj-lt"/>
                <a:ea typeface="+mj-ea"/>
                <a:cs typeface="+mj-cs"/>
              </a:rPr>
              <a:t> </a:t>
            </a:r>
            <a:endParaRPr lang="en-US" sz="3800" b="1" dirty="0">
              <a:effectLst/>
              <a:latin typeface="+mj-lt"/>
              <a:ea typeface="+mj-ea"/>
              <a:cs typeface="+mj-cs"/>
            </a:endParaRPr>
          </a:p>
        </p:txBody>
      </p:sp>
      <p:sp>
        <p:nvSpPr>
          <p:cNvPr id="155" name="sketchy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7494" y="2395728"/>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7" name="Picture 96" descr="Close up of a blue surface&#10;&#10;Description automatically generated">
            <a:extLst>
              <a:ext uri="{FF2B5EF4-FFF2-40B4-BE49-F238E27FC236}">
                <a16:creationId xmlns:a16="http://schemas.microsoft.com/office/drawing/2014/main" id="{4A9D7250-1FE5-60EC-D477-E79036E0EEA5}"/>
              </a:ext>
            </a:extLst>
          </p:cNvPr>
          <p:cNvPicPr>
            <a:picLocks noChangeAspect="1"/>
          </p:cNvPicPr>
          <p:nvPr/>
        </p:nvPicPr>
        <p:blipFill>
          <a:blip r:embed="rId3"/>
          <a:srcRect l="5932" r="27115" b="-1"/>
          <a:stretch/>
        </p:blipFill>
        <p:spPr>
          <a:xfrm>
            <a:off x="1265422" y="4149598"/>
            <a:ext cx="2105163" cy="2098802"/>
          </a:xfrm>
          <a:prstGeom prst="rect">
            <a:avLst/>
          </a:prstGeom>
        </p:spPr>
      </p:pic>
      <p:sp>
        <p:nvSpPr>
          <p:cNvPr id="3" name="TextBox 2">
            <a:extLst>
              <a:ext uri="{FF2B5EF4-FFF2-40B4-BE49-F238E27FC236}">
                <a16:creationId xmlns:a16="http://schemas.microsoft.com/office/drawing/2014/main" id="{78CA1FC2-C3DF-4745-55D3-13F83BD12945}"/>
              </a:ext>
            </a:extLst>
          </p:cNvPr>
          <p:cNvSpPr txBox="1"/>
          <p:nvPr/>
        </p:nvSpPr>
        <p:spPr>
          <a:xfrm>
            <a:off x="4797494" y="2706624"/>
            <a:ext cx="6755626" cy="3483864"/>
          </a:xfrm>
          <a:prstGeom prst="rect">
            <a:avLst/>
          </a:prstGeom>
        </p:spPr>
        <p:txBody>
          <a:bodyPr vert="horz" lIns="91440" tIns="45720" rIns="91440" bIns="45720" rtlCol="0">
            <a:normAutofit/>
          </a:bodyPr>
          <a:lstStyle/>
          <a:p>
            <a:pPr indent="-228600" defTabSz="914400">
              <a:lnSpc>
                <a:spcPct val="90000"/>
              </a:lnSpc>
              <a:spcAft>
                <a:spcPts val="600"/>
              </a:spcAft>
              <a:buFont typeface="Arial" panose="020B0604020202020204" pitchFamily="34" charset="0"/>
              <a:buChar char="•"/>
            </a:pPr>
            <a:r>
              <a:rPr lang="en-US" sz="1500" dirty="0">
                <a:effectLst/>
              </a:rPr>
              <a:t>The foundation of AICare is the MIMIC-III (Medical Information Mart for Intensive Care III) dataset, a publicly available critical care database. The dataset comprises various tables including patients, admissions, diagnoses, ICU stays, lab events, and prescriptions. Data preprocessing involved cleaning, removing duplicates, and ensuring data integrity. A knowledge graph was constructed to represent the relationships within the MIMIC-III dataset. Patients and diagnoses served as nodes, with edges representing "</a:t>
            </a:r>
            <a:r>
              <a:rPr lang="en-US" sz="1500" dirty="0" err="1">
                <a:effectLst/>
              </a:rPr>
              <a:t>has_diagnosis</a:t>
            </a:r>
            <a:r>
              <a:rPr lang="en-US" sz="1500" dirty="0">
                <a:effectLst/>
              </a:rPr>
              <a:t>" relationships. This graph facilitates efficient information retrieval and reasoning about patient medical history. </a:t>
            </a:r>
          </a:p>
          <a:p>
            <a:pPr indent="-228600" defTabSz="914400">
              <a:lnSpc>
                <a:spcPct val="90000"/>
              </a:lnSpc>
              <a:spcAft>
                <a:spcPts val="600"/>
              </a:spcAft>
              <a:buFont typeface="Arial" panose="020B0604020202020204" pitchFamily="34" charset="0"/>
              <a:buChar char="•"/>
            </a:pPr>
            <a:r>
              <a:rPr lang="en-US" sz="1500" b="1" dirty="0">
                <a:effectLst/>
              </a:rPr>
              <a:t>AICare </a:t>
            </a:r>
            <a:r>
              <a:rPr lang="en-US" sz="1500" dirty="0">
                <a:effectLst/>
              </a:rPr>
              <a:t>utilizes the MIMIC-III health dataset, which includes critical patient information such as: Patient ID, Gender, Date of Birth (DOB), Date of Death (DOD), Admit Time, Discharge Time, Admission Type, Admission Location, Discharge Location, Insurance, Marital Status, Diagnosis, ICD9 Code, Drug, Lab Label, Chart Time, Lab Value, Lab Flag, Category, and Text</a:t>
            </a:r>
            <a:r>
              <a:rPr lang="en-US" sz="1500" b="1" dirty="0">
                <a:effectLst/>
              </a:rPr>
              <a:t>(Discharge Summary).</a:t>
            </a:r>
            <a:r>
              <a:rPr lang="en-US" sz="1500" dirty="0">
                <a:effectLst/>
              </a:rPr>
              <a:t> </a:t>
            </a:r>
            <a:endParaRPr lang="en-US" sz="1500" dirty="0"/>
          </a:p>
        </p:txBody>
      </p:sp>
      <p:graphicFrame>
        <p:nvGraphicFramePr>
          <p:cNvPr id="4" name="Diagram 3">
            <a:extLst>
              <a:ext uri="{FF2B5EF4-FFF2-40B4-BE49-F238E27FC236}">
                <a16:creationId xmlns:a16="http://schemas.microsoft.com/office/drawing/2014/main" id="{B1620F60-698A-8F6D-FB63-4686A0ECE67D}"/>
              </a:ext>
            </a:extLst>
          </p:cNvPr>
          <p:cNvGraphicFramePr/>
          <p:nvPr>
            <p:extLst>
              <p:ext uri="{D42A27DB-BD31-4B8C-83A1-F6EECF244321}">
                <p14:modId xmlns:p14="http://schemas.microsoft.com/office/powerpoint/2010/main" val="3490994027"/>
              </p:ext>
            </p:extLst>
          </p:nvPr>
        </p:nvGraphicFramePr>
        <p:xfrm>
          <a:off x="119612" y="329184"/>
          <a:ext cx="5055149" cy="43414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4232697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17F489A-52B4-3700-7D04-D031F8DA988E}"/>
            </a:ext>
          </a:extLst>
        </p:cNvPr>
        <p:cNvGrpSpPr/>
        <p:nvPr/>
      </p:nvGrpSpPr>
      <p:grpSpPr>
        <a:xfrm>
          <a:off x="0" y="0"/>
          <a:ext cx="0" cy="0"/>
          <a:chOff x="0" y="0"/>
          <a:chExt cx="0" cy="0"/>
        </a:xfrm>
      </p:grpSpPr>
      <p:sp useBgFill="1">
        <p:nvSpPr>
          <p:cNvPr id="140" name="Rectangle 139">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068EC3A2-4542-8673-3BE9-542D3F885360}"/>
              </a:ext>
            </a:extLst>
          </p:cNvPr>
          <p:cNvSpPr txBox="1"/>
          <p:nvPr/>
        </p:nvSpPr>
        <p:spPr>
          <a:xfrm>
            <a:off x="638882" y="2047239"/>
            <a:ext cx="3571810" cy="2165470"/>
          </a:xfrm>
          <a:prstGeom prst="rect">
            <a:avLst/>
          </a:prstGeom>
        </p:spPr>
        <p:txBody>
          <a:bodyPr vert="horz" lIns="91440" tIns="45720" rIns="91440" bIns="45720" rtlCol="0" anchor="b">
            <a:normAutofit/>
          </a:bodyPr>
          <a:lstStyle/>
          <a:p>
            <a:pPr marL="0" marR="0" defTabSz="914400">
              <a:lnSpc>
                <a:spcPct val="90000"/>
              </a:lnSpc>
              <a:spcBef>
                <a:spcPct val="0"/>
              </a:spcBef>
              <a:spcAft>
                <a:spcPts val="200"/>
              </a:spcAft>
            </a:pPr>
            <a:r>
              <a:rPr lang="en-US" sz="6000" kern="1200" dirty="0">
                <a:solidFill>
                  <a:schemeClr val="tx1"/>
                </a:solidFill>
                <a:effectLst/>
                <a:latin typeface="+mj-lt"/>
                <a:ea typeface="+mj-ea"/>
                <a:cs typeface="+mj-cs"/>
              </a:rPr>
              <a:t>Few-Shot Learning</a:t>
            </a:r>
            <a:endParaRPr lang="en-US" sz="6000" b="1" kern="1200" dirty="0">
              <a:solidFill>
                <a:schemeClr val="tx1"/>
              </a:solidFill>
              <a:effectLst/>
              <a:latin typeface="+mj-lt"/>
              <a:ea typeface="+mj-ea"/>
              <a:cs typeface="+mj-cs"/>
            </a:endParaRPr>
          </a:p>
        </p:txBody>
      </p:sp>
      <p:sp>
        <p:nvSpPr>
          <p:cNvPr id="11" name="TextBox 10">
            <a:extLst>
              <a:ext uri="{FF2B5EF4-FFF2-40B4-BE49-F238E27FC236}">
                <a16:creationId xmlns:a16="http://schemas.microsoft.com/office/drawing/2014/main" id="{A5A9FE8F-D279-8D77-B150-B550135CC130}"/>
              </a:ext>
            </a:extLst>
          </p:cNvPr>
          <p:cNvSpPr txBox="1"/>
          <p:nvPr/>
        </p:nvSpPr>
        <p:spPr>
          <a:xfrm>
            <a:off x="5255649" y="1130300"/>
            <a:ext cx="5872213" cy="3922776"/>
          </a:xfrm>
          <a:prstGeom prst="rect">
            <a:avLst/>
          </a:prstGeom>
        </p:spPr>
        <p:txBody>
          <a:bodyPr vert="horz" lIns="91440" tIns="45720" rIns="91440" bIns="45720" rtlCol="0">
            <a:noAutofit/>
          </a:bodyPr>
          <a:lstStyle/>
          <a:p>
            <a:pPr defTabSz="914400">
              <a:lnSpc>
                <a:spcPct val="90000"/>
              </a:lnSpc>
              <a:spcBef>
                <a:spcPts val="1000"/>
              </a:spcBef>
            </a:pPr>
            <a:r>
              <a:rPr lang="en-US" sz="1200" b="0" kern="1200" dirty="0">
                <a:solidFill>
                  <a:schemeClr val="accent5">
                    <a:lumMod val="60000"/>
                    <a:lumOff val="40000"/>
                  </a:schemeClr>
                </a:solidFill>
                <a:effectLst/>
                <a:latin typeface="+mn-lt"/>
                <a:ea typeface="+mn-ea"/>
                <a:cs typeface="+mn-cs"/>
              </a:rPr>
              <a:t>Example 1:</a:t>
            </a:r>
          </a:p>
          <a:p>
            <a:pPr defTabSz="914400">
              <a:lnSpc>
                <a:spcPct val="90000"/>
              </a:lnSpc>
              <a:spcBef>
                <a:spcPts val="1000"/>
              </a:spcBef>
            </a:pPr>
            <a:r>
              <a:rPr lang="en-US" sz="1200" b="0" kern="1200" dirty="0">
                <a:solidFill>
                  <a:schemeClr val="tx1"/>
                </a:solidFill>
                <a:effectLst/>
                <a:latin typeface="+mn-lt"/>
                <a:ea typeface="+mn-ea"/>
                <a:cs typeface="+mn-cs"/>
              </a:rPr>
              <a:t>Patient ID: 83752</a:t>
            </a:r>
          </a:p>
          <a:p>
            <a:pPr defTabSz="914400">
              <a:lnSpc>
                <a:spcPct val="90000"/>
              </a:lnSpc>
              <a:spcBef>
                <a:spcPts val="1000"/>
              </a:spcBef>
            </a:pPr>
            <a:r>
              <a:rPr lang="en-US" sz="1200" b="0" kern="1200" dirty="0">
                <a:solidFill>
                  <a:schemeClr val="tx1"/>
                </a:solidFill>
                <a:effectLst/>
                <a:latin typeface="+mn-lt"/>
                <a:ea typeface="+mn-ea"/>
                <a:cs typeface="+mn-cs"/>
              </a:rPr>
              <a:t>Context: Gender: Male, Age: 65, Diagnosis: Cardiac arrest</a:t>
            </a:r>
          </a:p>
          <a:p>
            <a:pPr defTabSz="914400">
              <a:lnSpc>
                <a:spcPct val="90000"/>
              </a:lnSpc>
              <a:spcBef>
                <a:spcPts val="1000"/>
              </a:spcBef>
            </a:pPr>
            <a:r>
              <a:rPr lang="en-US" sz="1200" b="0" kern="1200" dirty="0">
                <a:solidFill>
                  <a:schemeClr val="tx1"/>
                </a:solidFill>
                <a:effectLst/>
                <a:latin typeface="+mn-lt"/>
                <a:ea typeface="+mn-ea"/>
                <a:cs typeface="+mn-cs"/>
              </a:rPr>
              <a:t>Medical History: Patient 83752 has the following diagnoses: 4275 (Cardiac arrest)</a:t>
            </a:r>
          </a:p>
          <a:p>
            <a:pPr defTabSz="914400">
              <a:lnSpc>
                <a:spcPct val="90000"/>
              </a:lnSpc>
              <a:spcBef>
                <a:spcPts val="1000"/>
              </a:spcBef>
            </a:pPr>
            <a:r>
              <a:rPr lang="en-US" sz="1200" b="0" kern="1200" dirty="0">
                <a:solidFill>
                  <a:schemeClr val="tx1"/>
                </a:solidFill>
                <a:effectLst/>
                <a:latin typeface="+mn-lt"/>
                <a:ea typeface="+mn-ea"/>
                <a:cs typeface="+mn-cs"/>
              </a:rPr>
              <a:t>User Query: What are the patient's risks?</a:t>
            </a:r>
          </a:p>
          <a:p>
            <a:pPr defTabSz="914400">
              <a:lnSpc>
                <a:spcPct val="90000"/>
              </a:lnSpc>
              <a:spcBef>
                <a:spcPts val="1000"/>
              </a:spcBef>
            </a:pPr>
            <a:r>
              <a:rPr lang="en-US" sz="1200" b="0" kern="1200" dirty="0">
                <a:solidFill>
                  <a:schemeClr val="tx1"/>
                </a:solidFill>
                <a:effectLst/>
                <a:latin typeface="+mn-lt"/>
                <a:ea typeface="+mn-ea"/>
                <a:cs typeface="+mn-cs"/>
              </a:rPr>
              <a:t>Response: The patient is at risk of heart failure due to the cardiac arrest.</a:t>
            </a:r>
          </a:p>
          <a:p>
            <a:pPr defTabSz="914400">
              <a:lnSpc>
                <a:spcPct val="90000"/>
              </a:lnSpc>
              <a:spcBef>
                <a:spcPts val="1000"/>
              </a:spcBef>
            </a:pPr>
            <a:br>
              <a:rPr lang="en-US" sz="1200" b="0" kern="1200" dirty="0">
                <a:solidFill>
                  <a:schemeClr val="tx1"/>
                </a:solidFill>
                <a:effectLst/>
                <a:latin typeface="+mn-lt"/>
                <a:ea typeface="+mn-ea"/>
                <a:cs typeface="+mn-cs"/>
              </a:rPr>
            </a:br>
            <a:r>
              <a:rPr lang="en-US" sz="1200" b="0" kern="1200" dirty="0">
                <a:solidFill>
                  <a:schemeClr val="accent5">
                    <a:lumMod val="60000"/>
                    <a:lumOff val="40000"/>
                  </a:schemeClr>
                </a:solidFill>
                <a:effectLst/>
                <a:latin typeface="+mn-lt"/>
                <a:ea typeface="+mn-ea"/>
                <a:cs typeface="+mn-cs"/>
              </a:rPr>
              <a:t>Example 2:</a:t>
            </a:r>
          </a:p>
          <a:p>
            <a:pPr defTabSz="914400">
              <a:lnSpc>
                <a:spcPct val="90000"/>
              </a:lnSpc>
              <a:spcBef>
                <a:spcPts val="1000"/>
              </a:spcBef>
            </a:pPr>
            <a:r>
              <a:rPr lang="en-US" sz="1200" b="0" kern="1200" dirty="0">
                <a:solidFill>
                  <a:schemeClr val="tx1"/>
                </a:solidFill>
                <a:effectLst/>
                <a:latin typeface="+mn-lt"/>
                <a:ea typeface="+mn-ea"/>
                <a:cs typeface="+mn-cs"/>
              </a:rPr>
              <a:t>Patient ID: 67890</a:t>
            </a:r>
          </a:p>
          <a:p>
            <a:pPr defTabSz="914400">
              <a:lnSpc>
                <a:spcPct val="90000"/>
              </a:lnSpc>
              <a:spcBef>
                <a:spcPts val="1000"/>
              </a:spcBef>
            </a:pPr>
            <a:r>
              <a:rPr lang="en-US" sz="1200" b="0" kern="1200" dirty="0">
                <a:solidFill>
                  <a:schemeClr val="tx1"/>
                </a:solidFill>
                <a:effectLst/>
                <a:latin typeface="+mn-lt"/>
                <a:ea typeface="+mn-ea"/>
                <a:cs typeface="+mn-cs"/>
              </a:rPr>
              <a:t>Context: Gender: Female, Age: 70, Diagnosis: Acute kidney failure</a:t>
            </a:r>
          </a:p>
          <a:p>
            <a:pPr defTabSz="914400">
              <a:lnSpc>
                <a:spcPct val="90000"/>
              </a:lnSpc>
              <a:spcBef>
                <a:spcPts val="1000"/>
              </a:spcBef>
            </a:pPr>
            <a:r>
              <a:rPr lang="en-US" sz="1200" b="0" kern="1200" dirty="0">
                <a:solidFill>
                  <a:schemeClr val="tx1"/>
                </a:solidFill>
                <a:effectLst/>
                <a:latin typeface="+mn-lt"/>
                <a:ea typeface="+mn-ea"/>
                <a:cs typeface="+mn-cs"/>
              </a:rPr>
              <a:t>Medical History: Patient 67890 has the following diagnoses: 5849 (Acute kidney failure)</a:t>
            </a:r>
          </a:p>
          <a:p>
            <a:pPr defTabSz="914400">
              <a:lnSpc>
                <a:spcPct val="90000"/>
              </a:lnSpc>
              <a:spcBef>
                <a:spcPts val="1000"/>
              </a:spcBef>
            </a:pPr>
            <a:r>
              <a:rPr lang="en-US" sz="1200" b="0" kern="1200" dirty="0">
                <a:solidFill>
                  <a:schemeClr val="tx1"/>
                </a:solidFill>
                <a:effectLst/>
                <a:latin typeface="+mn-lt"/>
                <a:ea typeface="+mn-ea"/>
                <a:cs typeface="+mn-cs"/>
              </a:rPr>
              <a:t>User Query: What are the patient's risks?</a:t>
            </a:r>
          </a:p>
          <a:p>
            <a:pPr defTabSz="914400">
              <a:lnSpc>
                <a:spcPct val="90000"/>
              </a:lnSpc>
              <a:spcBef>
                <a:spcPts val="1000"/>
              </a:spcBef>
            </a:pPr>
            <a:r>
              <a:rPr lang="en-US" sz="1200" b="0" kern="1200" dirty="0">
                <a:solidFill>
                  <a:schemeClr val="tx1"/>
                </a:solidFill>
                <a:effectLst/>
                <a:latin typeface="+mn-lt"/>
                <a:ea typeface="+mn-ea"/>
                <a:cs typeface="+mn-cs"/>
              </a:rPr>
              <a:t>Response: The patient is at risk of electrolyte imbalance and infection due to acute kidney failure.</a:t>
            </a:r>
          </a:p>
        </p:txBody>
      </p:sp>
      <p:sp>
        <p:nvSpPr>
          <p:cNvPr id="142"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44F579A8-546B-F488-E0C2-74B0600114FC}"/>
              </a:ext>
            </a:extLst>
          </p:cNvPr>
          <p:cNvSpPr txBox="1"/>
          <p:nvPr/>
        </p:nvSpPr>
        <p:spPr>
          <a:xfrm>
            <a:off x="638882" y="4707573"/>
            <a:ext cx="3571810" cy="1178298"/>
          </a:xfrm>
          <a:prstGeom prst="rect">
            <a:avLst/>
          </a:prstGeom>
        </p:spPr>
        <p:txBody>
          <a:bodyPr vert="horz" lIns="91440" tIns="45720" rIns="91440" bIns="45720" rtlCol="0">
            <a:normAutofit/>
          </a:bodyPr>
          <a:lstStyle/>
          <a:p>
            <a:pPr marR="0" defTabSz="914400">
              <a:lnSpc>
                <a:spcPct val="90000"/>
              </a:lnSpc>
              <a:spcBef>
                <a:spcPts val="1000"/>
              </a:spcBef>
              <a:spcAft>
                <a:spcPts val="200"/>
              </a:spcAft>
            </a:pPr>
            <a:r>
              <a:rPr lang="en-US" sz="1400" b="0" kern="1200" dirty="0">
                <a:solidFill>
                  <a:schemeClr val="tx1"/>
                </a:solidFill>
                <a:effectLst/>
                <a:latin typeface="+mn-lt"/>
                <a:ea typeface="+mn-ea"/>
                <a:cs typeface="+mn-cs"/>
              </a:rPr>
              <a:t>Few-shot learning is a machine learning technique that allows AI models to learn from a small number of labeled examples, enabling them to make accurate predictions.</a:t>
            </a:r>
            <a:endParaRPr lang="en-US" sz="1400" b="1" kern="1200" dirty="0">
              <a:solidFill>
                <a:schemeClr val="tx1"/>
              </a:solidFill>
              <a:effectLst/>
              <a:latin typeface="+mn-lt"/>
              <a:ea typeface="+mn-ea"/>
              <a:cs typeface="+mn-cs"/>
            </a:endParaRPr>
          </a:p>
        </p:txBody>
      </p:sp>
    </p:spTree>
    <p:extLst>
      <p:ext uri="{BB962C8B-B14F-4D97-AF65-F5344CB8AC3E}">
        <p14:creationId xmlns:p14="http://schemas.microsoft.com/office/powerpoint/2010/main" val="1409345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2704836-5B87-E461-30CC-CF794942DB5C}"/>
            </a:ext>
          </a:extLst>
        </p:cNvPr>
        <p:cNvGrpSpPr/>
        <p:nvPr/>
      </p:nvGrpSpPr>
      <p:grpSpPr>
        <a:xfrm>
          <a:off x="0" y="0"/>
          <a:ext cx="0" cy="0"/>
          <a:chOff x="0" y="0"/>
          <a:chExt cx="0" cy="0"/>
        </a:xfrm>
      </p:grpSpPr>
      <p:sp useBgFill="1">
        <p:nvSpPr>
          <p:cNvPr id="142" name="Rectangle 141">
            <a:extLst>
              <a:ext uri="{FF2B5EF4-FFF2-40B4-BE49-F238E27FC236}">
                <a16:creationId xmlns:a16="http://schemas.microsoft.com/office/drawing/2014/main" id="{C2554CA6-288E-4202-BC52-2E5A8F0C0A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Oval 143">
            <a:extLst>
              <a:ext uri="{FF2B5EF4-FFF2-40B4-BE49-F238E27FC236}">
                <a16:creationId xmlns:a16="http://schemas.microsoft.com/office/drawing/2014/main" id="{B10BB131-AC8E-4A8E-A5D1-36260F720C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9189" y="1119031"/>
            <a:ext cx="4619938" cy="4619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4B95DD3E-45CE-99E7-FFF7-7DECB7748A4E}"/>
              </a:ext>
            </a:extLst>
          </p:cNvPr>
          <p:cNvSpPr txBox="1"/>
          <p:nvPr/>
        </p:nvSpPr>
        <p:spPr>
          <a:xfrm>
            <a:off x="1171074" y="1396686"/>
            <a:ext cx="3240506" cy="4064628"/>
          </a:xfrm>
          <a:prstGeom prst="rect">
            <a:avLst/>
          </a:prstGeom>
        </p:spPr>
        <p:txBody>
          <a:bodyPr vert="horz" lIns="91440" tIns="45720" rIns="91440" bIns="45720" rtlCol="0" anchor="ctr">
            <a:normAutofit/>
          </a:bodyPr>
          <a:lstStyle/>
          <a:p>
            <a:pPr defTabSz="914400">
              <a:lnSpc>
                <a:spcPct val="90000"/>
              </a:lnSpc>
              <a:spcBef>
                <a:spcPct val="0"/>
              </a:spcBef>
              <a:spcAft>
                <a:spcPts val="600"/>
              </a:spcAft>
            </a:pPr>
            <a:r>
              <a:rPr lang="en-US" sz="4400" kern="1200" dirty="0">
                <a:solidFill>
                  <a:srgbClr val="FFFFFF"/>
                </a:solidFill>
                <a:latin typeface="+mj-lt"/>
                <a:ea typeface="+mj-ea"/>
                <a:cs typeface="+mj-cs"/>
              </a:rPr>
              <a:t>Gen AI Safety Configuration</a:t>
            </a:r>
          </a:p>
        </p:txBody>
      </p:sp>
      <p:sp>
        <p:nvSpPr>
          <p:cNvPr id="146" name="Arc 145">
            <a:extLst>
              <a:ext uri="{FF2B5EF4-FFF2-40B4-BE49-F238E27FC236}">
                <a16:creationId xmlns:a16="http://schemas.microsoft.com/office/drawing/2014/main" id="{5B7778FC-632E-4DCA-A7CB-0D7731CCF9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9809111">
            <a:off x="8683720" y="941148"/>
            <a:ext cx="2987899" cy="2987899"/>
          </a:xfrm>
          <a:prstGeom prst="arc">
            <a:avLst>
              <a:gd name="adj1" fmla="val 15817365"/>
              <a:gd name="adj2" fmla="val 178138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48" name="Oval 147">
            <a:extLst>
              <a:ext uri="{FF2B5EF4-FFF2-40B4-BE49-F238E27FC236}">
                <a16:creationId xmlns:a16="http://schemas.microsoft.com/office/drawing/2014/main" id="{FA23A907-97FB-4A8F-880A-DD77401C4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0048" y="4780992"/>
            <a:ext cx="546100" cy="5461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8F7D9EA8-2806-C978-AD91-FB04084CE279}"/>
              </a:ext>
            </a:extLst>
          </p:cNvPr>
          <p:cNvSpPr txBox="1"/>
          <p:nvPr/>
        </p:nvSpPr>
        <p:spPr>
          <a:xfrm>
            <a:off x="5370153" y="1526033"/>
            <a:ext cx="5536397" cy="3935281"/>
          </a:xfrm>
          <a:prstGeom prst="rect">
            <a:avLst/>
          </a:prstGeom>
        </p:spPr>
        <p:txBody>
          <a:bodyPr vert="horz" lIns="91440" tIns="45720" rIns="91440" bIns="45720" rtlCol="0">
            <a:normAutofit/>
          </a:bodyPr>
          <a:lstStyle/>
          <a:p>
            <a:pPr defTabSz="914400">
              <a:lnSpc>
                <a:spcPct val="90000"/>
              </a:lnSpc>
              <a:spcAft>
                <a:spcPts val="600"/>
              </a:spcAft>
            </a:pPr>
            <a:r>
              <a:rPr lang="en-US" dirty="0"/>
              <a:t>To mitigate the risk of generating harmful content, the Gen AI model is configured with the following safety filters:</a:t>
            </a:r>
          </a:p>
          <a:p>
            <a:pPr indent="-228600" defTabSz="914400">
              <a:lnSpc>
                <a:spcPct val="90000"/>
              </a:lnSpc>
              <a:spcAft>
                <a:spcPts val="600"/>
              </a:spcAft>
              <a:buFont typeface="Arial" panose="020B0604020202020204" pitchFamily="34" charset="0"/>
              <a:buChar char="•"/>
            </a:pPr>
            <a:r>
              <a:rPr lang="en-US" b="1" dirty="0">
                <a:solidFill>
                  <a:schemeClr val="accent5">
                    <a:lumMod val="60000"/>
                    <a:lumOff val="40000"/>
                  </a:schemeClr>
                </a:solidFill>
              </a:rPr>
              <a:t>Sexually Explicit Content</a:t>
            </a:r>
            <a:r>
              <a:rPr lang="en-US" b="1" dirty="0"/>
              <a:t>:</a:t>
            </a:r>
            <a:r>
              <a:rPr lang="en-US" dirty="0"/>
              <a:t> NEGLIGIBLE risk</a:t>
            </a:r>
          </a:p>
          <a:p>
            <a:pPr indent="-228600" defTabSz="914400">
              <a:lnSpc>
                <a:spcPct val="90000"/>
              </a:lnSpc>
              <a:spcAft>
                <a:spcPts val="600"/>
              </a:spcAft>
              <a:buFont typeface="Arial" panose="020B0604020202020204" pitchFamily="34" charset="0"/>
              <a:buChar char="•"/>
            </a:pPr>
            <a:r>
              <a:rPr lang="en-US" b="1" dirty="0">
                <a:solidFill>
                  <a:schemeClr val="accent5">
                    <a:lumMod val="60000"/>
                    <a:lumOff val="40000"/>
                  </a:schemeClr>
                </a:solidFill>
              </a:rPr>
              <a:t>Hate Speech</a:t>
            </a:r>
            <a:r>
              <a:rPr lang="en-US" b="1" dirty="0"/>
              <a:t>:</a:t>
            </a:r>
            <a:r>
              <a:rPr lang="en-US" dirty="0"/>
              <a:t> NEGLIGIBLE risk</a:t>
            </a:r>
          </a:p>
          <a:p>
            <a:pPr indent="-228600" defTabSz="914400">
              <a:lnSpc>
                <a:spcPct val="90000"/>
              </a:lnSpc>
              <a:spcAft>
                <a:spcPts val="600"/>
              </a:spcAft>
              <a:buFont typeface="Arial" panose="020B0604020202020204" pitchFamily="34" charset="0"/>
              <a:buChar char="•"/>
            </a:pPr>
            <a:r>
              <a:rPr lang="en-US" b="1" dirty="0">
                <a:solidFill>
                  <a:schemeClr val="accent5">
                    <a:lumMod val="60000"/>
                    <a:lumOff val="40000"/>
                  </a:schemeClr>
                </a:solidFill>
              </a:rPr>
              <a:t>Harassment</a:t>
            </a:r>
            <a:r>
              <a:rPr lang="en-US" b="1" dirty="0"/>
              <a:t>:</a:t>
            </a:r>
            <a:r>
              <a:rPr lang="en-US" dirty="0"/>
              <a:t> NEGLIGIBLE risk</a:t>
            </a:r>
          </a:p>
          <a:p>
            <a:pPr indent="-228600" defTabSz="914400">
              <a:lnSpc>
                <a:spcPct val="90000"/>
              </a:lnSpc>
              <a:spcAft>
                <a:spcPts val="600"/>
              </a:spcAft>
              <a:buFont typeface="Arial" panose="020B0604020202020204" pitchFamily="34" charset="0"/>
              <a:buChar char="•"/>
            </a:pPr>
            <a:r>
              <a:rPr lang="en-US" b="1" dirty="0">
                <a:solidFill>
                  <a:schemeClr val="accent5">
                    <a:lumMod val="60000"/>
                    <a:lumOff val="40000"/>
                  </a:schemeClr>
                </a:solidFill>
              </a:rPr>
              <a:t>Dangerous Content</a:t>
            </a:r>
            <a:r>
              <a:rPr lang="en-US" b="1" dirty="0"/>
              <a:t>:</a:t>
            </a:r>
            <a:r>
              <a:rPr lang="en-US" dirty="0"/>
              <a:t> MEDIUM risk</a:t>
            </a:r>
          </a:p>
          <a:p>
            <a:pPr defTabSz="914400">
              <a:lnSpc>
                <a:spcPct val="90000"/>
              </a:lnSpc>
              <a:spcAft>
                <a:spcPts val="600"/>
              </a:spcAft>
            </a:pPr>
            <a:r>
              <a:rPr lang="en-US" dirty="0"/>
              <a:t>These filters help ensure that the model generates safe and appropriate responses.</a:t>
            </a:r>
          </a:p>
        </p:txBody>
      </p:sp>
    </p:spTree>
    <p:extLst>
      <p:ext uri="{BB962C8B-B14F-4D97-AF65-F5344CB8AC3E}">
        <p14:creationId xmlns:p14="http://schemas.microsoft.com/office/powerpoint/2010/main" val="2473139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4582432-C080-87F9-8B15-FBDF6E552098}"/>
            </a:ext>
          </a:extLst>
        </p:cNvPr>
        <p:cNvGrpSpPr/>
        <p:nvPr/>
      </p:nvGrpSpPr>
      <p:grpSpPr>
        <a:xfrm>
          <a:off x="0" y="0"/>
          <a:ext cx="0" cy="0"/>
          <a:chOff x="0" y="0"/>
          <a:chExt cx="0" cy="0"/>
        </a:xfrm>
      </p:grpSpPr>
      <p:sp useBgFill="1">
        <p:nvSpPr>
          <p:cNvPr id="8206" name="Rectangle 8205">
            <a:extLst>
              <a:ext uri="{FF2B5EF4-FFF2-40B4-BE49-F238E27FC236}">
                <a16:creationId xmlns:a16="http://schemas.microsoft.com/office/drawing/2014/main" id="{4F7EBAE4-9945-4473-9E34-B2C66EA0F0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6" name="TextBox 5">
            <a:extLst>
              <a:ext uri="{FF2B5EF4-FFF2-40B4-BE49-F238E27FC236}">
                <a16:creationId xmlns:a16="http://schemas.microsoft.com/office/drawing/2014/main" id="{EBE27AC5-39A5-C088-53E9-0B8A206514EF}"/>
              </a:ext>
            </a:extLst>
          </p:cNvPr>
          <p:cNvSpPr txBox="1"/>
          <p:nvPr/>
        </p:nvSpPr>
        <p:spPr>
          <a:xfrm>
            <a:off x="838200" y="365125"/>
            <a:ext cx="5393361" cy="1325563"/>
          </a:xfrm>
          <a:prstGeom prst="rect">
            <a:avLst/>
          </a:prstGeom>
        </p:spPr>
        <p:txBody>
          <a:bodyPr vert="horz" lIns="91440" tIns="45720" rIns="91440" bIns="45720" rtlCol="0" anchor="ctr">
            <a:normAutofit/>
          </a:bodyPr>
          <a:lstStyle/>
          <a:p>
            <a:pPr marL="0" marR="0" defTabSz="914400">
              <a:lnSpc>
                <a:spcPct val="90000"/>
              </a:lnSpc>
              <a:spcBef>
                <a:spcPct val="0"/>
              </a:spcBef>
              <a:spcAft>
                <a:spcPts val="200"/>
              </a:spcAft>
            </a:pPr>
            <a:r>
              <a:rPr lang="en-US" sz="4400" dirty="0">
                <a:effectLst/>
                <a:latin typeface="+mj-lt"/>
                <a:ea typeface="+mj-ea"/>
                <a:cs typeface="+mj-cs"/>
              </a:rPr>
              <a:t>Multi-Agent System Implementation  </a:t>
            </a:r>
            <a:endParaRPr lang="en-US" sz="4400" b="1" dirty="0">
              <a:effectLst/>
              <a:latin typeface="+mj-lt"/>
              <a:ea typeface="+mj-ea"/>
              <a:cs typeface="+mj-cs"/>
            </a:endParaRPr>
          </a:p>
        </p:txBody>
      </p:sp>
      <p:sp>
        <p:nvSpPr>
          <p:cNvPr id="17" name="TextBox 16">
            <a:extLst>
              <a:ext uri="{FF2B5EF4-FFF2-40B4-BE49-F238E27FC236}">
                <a16:creationId xmlns:a16="http://schemas.microsoft.com/office/drawing/2014/main" id="{45479727-92FE-A4B2-499D-058B262A9863}"/>
              </a:ext>
            </a:extLst>
          </p:cNvPr>
          <p:cNvSpPr txBox="1"/>
          <p:nvPr/>
        </p:nvSpPr>
        <p:spPr>
          <a:xfrm>
            <a:off x="838200" y="1825625"/>
            <a:ext cx="5536720" cy="4639954"/>
          </a:xfrm>
          <a:prstGeom prst="rect">
            <a:avLst/>
          </a:prstGeom>
        </p:spPr>
        <p:txBody>
          <a:bodyPr vert="horz" lIns="91440" tIns="45720" rIns="91440" bIns="45720" rtlCol="0">
            <a:noAutofit/>
          </a:bodyPr>
          <a:lstStyle/>
          <a:p>
            <a:pPr marL="171450" indent="-171450" defTabSz="914400">
              <a:lnSpc>
                <a:spcPct val="90000"/>
              </a:lnSpc>
              <a:buFont typeface="Arial" panose="020B0604020202020204" pitchFamily="34" charset="0"/>
              <a:buChar char="•"/>
            </a:pPr>
            <a:r>
              <a:rPr lang="en-US" sz="1100" b="1" dirty="0">
                <a:solidFill>
                  <a:schemeClr val="accent5">
                    <a:lumMod val="60000"/>
                    <a:lumOff val="40000"/>
                  </a:schemeClr>
                </a:solidFill>
                <a:effectLst/>
              </a:rPr>
              <a:t>Query Response Agent: </a:t>
            </a:r>
            <a:r>
              <a:rPr lang="en-US" sz="1100" dirty="0">
                <a:effectLst/>
              </a:rPr>
              <a:t>This agent is responsible for retrieving relevant patient information from the knowledge graph. Given a patient ID and query/prompt, it retrieves contextual information from the knowledge graph/base based on user-provided keywords and search criteria .</a:t>
            </a:r>
          </a:p>
          <a:p>
            <a:pPr marL="171450" marR="0" indent="-171450" defTabSz="914400">
              <a:lnSpc>
                <a:spcPct val="90000"/>
              </a:lnSpc>
              <a:spcBef>
                <a:spcPts val="1100"/>
              </a:spcBef>
              <a:spcAft>
                <a:spcPts val="200"/>
              </a:spcAft>
              <a:buFont typeface="Arial" panose="020B0604020202020204" pitchFamily="34" charset="0"/>
              <a:buChar char="•"/>
            </a:pPr>
            <a:r>
              <a:rPr lang="en-US" sz="1100" b="1" dirty="0">
                <a:solidFill>
                  <a:schemeClr val="accent5">
                    <a:lumMod val="60000"/>
                    <a:lumOff val="40000"/>
                  </a:schemeClr>
                </a:solidFill>
                <a:effectLst/>
              </a:rPr>
              <a:t>Risk Assessment Agent: </a:t>
            </a:r>
            <a:r>
              <a:rPr lang="en-US" sz="1100" dirty="0">
                <a:effectLst/>
              </a:rPr>
              <a:t>This agent assesses potential health risks based on the patient's medical history. It leverages the Gemini-Pro API by formulating a prompt containing the patient's history and querying the model to identify potential risks. The generated response is then presented as the risk assessment. </a:t>
            </a:r>
            <a:endParaRPr lang="en-US" sz="1100" dirty="0"/>
          </a:p>
          <a:p>
            <a:pPr marL="171450" marR="0" indent="-171450" defTabSz="914400">
              <a:lnSpc>
                <a:spcPct val="90000"/>
              </a:lnSpc>
              <a:spcBef>
                <a:spcPts val="1100"/>
              </a:spcBef>
              <a:spcAft>
                <a:spcPts val="200"/>
              </a:spcAft>
              <a:buFont typeface="Arial" panose="020B0604020202020204" pitchFamily="34" charset="0"/>
              <a:buChar char="•"/>
            </a:pPr>
            <a:r>
              <a:rPr lang="en-US" sz="1100" b="1" dirty="0">
                <a:solidFill>
                  <a:schemeClr val="accent5">
                    <a:lumMod val="60000"/>
                    <a:lumOff val="40000"/>
                  </a:schemeClr>
                </a:solidFill>
                <a:effectLst/>
              </a:rPr>
              <a:t>Recommendation Agent: </a:t>
            </a:r>
            <a:r>
              <a:rPr lang="en-US" sz="1100" dirty="0">
                <a:effectLst/>
              </a:rPr>
              <a:t>The agent focuses on providing personalized health recommendations. Similar to the Risk Assessment Agent, it constructs a prompt from the identified risks and generates specific preventative measures or recommendations for the patient.</a:t>
            </a:r>
          </a:p>
          <a:p>
            <a:pPr marL="171450" marR="0" indent="-171450" defTabSz="914400">
              <a:lnSpc>
                <a:spcPct val="90000"/>
              </a:lnSpc>
              <a:spcBef>
                <a:spcPts val="1100"/>
              </a:spcBef>
              <a:spcAft>
                <a:spcPts val="200"/>
              </a:spcAft>
              <a:buFont typeface="Arial" panose="020B0604020202020204" pitchFamily="34" charset="0"/>
              <a:buChar char="•"/>
            </a:pPr>
            <a:r>
              <a:rPr lang="en-US" sz="1100" b="1" dirty="0">
                <a:solidFill>
                  <a:schemeClr val="accent5">
                    <a:lumMod val="60000"/>
                    <a:lumOff val="40000"/>
                  </a:schemeClr>
                </a:solidFill>
                <a:effectLst/>
              </a:rPr>
              <a:t>Summarizing Text Agent: </a:t>
            </a:r>
            <a:r>
              <a:rPr lang="en-US" sz="1100" dirty="0">
                <a:effectLst/>
              </a:rPr>
              <a:t>The agent is designed to summarize discharge summary notes, providing concise overviews of patient information. It provides the summary of the given text from the knowledge base, aiding in quick comprehension of complex medical records. </a:t>
            </a:r>
          </a:p>
          <a:p>
            <a:pPr marL="171450" marR="0" indent="-171450" defTabSz="914400">
              <a:lnSpc>
                <a:spcPct val="90000"/>
              </a:lnSpc>
              <a:spcBef>
                <a:spcPts val="1100"/>
              </a:spcBef>
              <a:spcAft>
                <a:spcPts val="200"/>
              </a:spcAft>
              <a:buFont typeface="Arial" panose="020B0604020202020204" pitchFamily="34" charset="0"/>
              <a:buChar char="•"/>
            </a:pPr>
            <a:r>
              <a:rPr lang="en-US" sz="1100" b="1" dirty="0">
                <a:solidFill>
                  <a:schemeClr val="accent5">
                    <a:lumMod val="60000"/>
                    <a:lumOff val="40000"/>
                  </a:schemeClr>
                </a:solidFill>
                <a:effectLst/>
              </a:rPr>
              <a:t>Query Handling and Response Generation: </a:t>
            </a:r>
            <a:r>
              <a:rPr lang="en-US" sz="1100" dirty="0">
                <a:effectLst/>
              </a:rPr>
              <a:t>The Query Handling Agent orchestrates the interactions between the agents. It receives user queries, retrieves patient history, identifies keywords, and generates prompts for Gemini-Pro. The system utilizes a structured approach to prompt engineering, including system messages to guide Gemini-Pro's responses. The responses are then processed to extract plain text and checked for harmful content.</a:t>
            </a:r>
            <a:endParaRPr lang="en-US" sz="1100" dirty="0"/>
          </a:p>
        </p:txBody>
      </p:sp>
      <p:pic>
        <p:nvPicPr>
          <p:cNvPr id="8194" name="Picture 2" descr="A group of robots standing together Suitable for technology and robotics  concepts | Premium AI-generated image">
            <a:extLst>
              <a:ext uri="{FF2B5EF4-FFF2-40B4-BE49-F238E27FC236}">
                <a16:creationId xmlns:a16="http://schemas.microsoft.com/office/drawing/2014/main" id="{3565FDA0-A3E2-B569-C90B-012048D23C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6668" r="27332" b="-1"/>
          <a:stretch/>
        </p:blipFill>
        <p:spPr bwMode="auto">
          <a:xfrm flipH="1">
            <a:off x="6374920" y="758514"/>
            <a:ext cx="5122238" cy="5122238"/>
          </a:xfrm>
          <a:custGeom>
            <a:avLst/>
            <a:gdLst/>
            <a:ahLst/>
            <a:cxnLst/>
            <a:rect l="l" t="t" r="r" b="b"/>
            <a:pathLst>
              <a:path w="2663168" h="2663168">
                <a:moveTo>
                  <a:pt x="1331584" y="0"/>
                </a:moveTo>
                <a:cubicBezTo>
                  <a:pt x="2066998" y="0"/>
                  <a:pt x="2663168" y="596170"/>
                  <a:pt x="2663168" y="1331584"/>
                </a:cubicBezTo>
                <a:cubicBezTo>
                  <a:pt x="2663168" y="2066998"/>
                  <a:pt x="2066998" y="2663168"/>
                  <a:pt x="1331584" y="2663168"/>
                </a:cubicBezTo>
                <a:cubicBezTo>
                  <a:pt x="596170" y="2663168"/>
                  <a:pt x="0" y="2066998"/>
                  <a:pt x="0" y="1331584"/>
                </a:cubicBezTo>
                <a:cubicBezTo>
                  <a:pt x="0" y="596170"/>
                  <a:pt x="596170" y="0"/>
                  <a:pt x="1331584" y="0"/>
                </a:cubicBezTo>
                <a:close/>
              </a:path>
            </a:pathLst>
          </a:custGeom>
          <a:noFill/>
          <a:extLst>
            <a:ext uri="{909E8E84-426E-40DD-AFC4-6F175D3DCCD1}">
              <a14:hiddenFill xmlns:a14="http://schemas.microsoft.com/office/drawing/2010/main">
                <a:solidFill>
                  <a:srgbClr val="FFFFFF"/>
                </a:solidFill>
              </a14:hiddenFill>
            </a:ext>
          </a:extLst>
        </p:spPr>
      </p:pic>
      <p:sp>
        <p:nvSpPr>
          <p:cNvPr id="8208" name="!!Arc">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189197" flipV="1">
            <a:off x="6261882" y="687822"/>
            <a:ext cx="5471147" cy="5471147"/>
          </a:xfrm>
          <a:prstGeom prst="arc">
            <a:avLst>
              <a:gd name="adj1" fmla="val 16200000"/>
              <a:gd name="adj2" fmla="val 20093138"/>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8210" name="!!Oval">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48561" y="921125"/>
            <a:ext cx="791021" cy="7695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47204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538D9D"/>
      </a:hlink>
      <a:folHlink>
        <a:srgbClr val="A5738E"/>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3A418E6B-C5F0-4B95-8D77-61E3EF3B5DF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3761</TotalTime>
  <Words>4034</Words>
  <Application>Microsoft Macintosh PowerPoint</Application>
  <PresentationFormat>Widescreen</PresentationFormat>
  <Paragraphs>248</Paragraphs>
  <Slides>30</Slides>
  <Notes>24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30</vt:i4>
      </vt:variant>
    </vt:vector>
  </HeadingPairs>
  <TitlesOfParts>
    <vt:vector size="37" baseType="lpstr">
      <vt:lpstr>Aptos</vt:lpstr>
      <vt:lpstr>Aptos Display</vt:lpstr>
      <vt:lpstr>Aptos Narrow</vt:lpstr>
      <vt:lpstr>Arial</vt:lpstr>
      <vt:lpstr>Calibri</vt:lpstr>
      <vt:lpstr>Times New Roman</vt:lpstr>
      <vt:lpstr>Office Theme</vt:lpstr>
      <vt:lpstr>AI Care: AI Powered Health Assistance</vt:lpstr>
      <vt:lpstr>PowerPoint Presentation</vt:lpstr>
      <vt:lpstr>PowerPoint Presentation</vt:lpstr>
      <vt:lpstr>Process Flow Diagram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Suresh Venkatesan</dc:creator>
  <cp:lastModifiedBy>Suresh Venkatesan</cp:lastModifiedBy>
  <cp:revision>202</cp:revision>
  <dcterms:created xsi:type="dcterms:W3CDTF">2024-12-04T04:46:03Z</dcterms:created>
  <dcterms:modified xsi:type="dcterms:W3CDTF">2024-12-07T05:15:28Z</dcterms:modified>
</cp:coreProperties>
</file>